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notesSlides/notesSlide3.xml" ContentType="application/vnd.openxmlformats-officedocument.presentationml.notesSlide+xml"/>
  <Override PartName="/ppt/media/image2.jpeg" ContentType="image/jpeg"/>
  <Override PartName="/ppt/notesSlides/notesSlide4.xml" ContentType="application/vnd.openxmlformats-officedocument.presentationml.notesSlide+xml"/>
  <Override PartName="/ppt/media/image3.jpeg" ContentType="image/jpeg"/>
  <Override PartName="/ppt/notesSlides/notesSlide5.xml" ContentType="application/vnd.openxmlformats-officedocument.presentationml.notesSlide+xml"/>
  <Override PartName="/ppt/media/image4.jpeg" ContentType="image/jpeg"/>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media/image5.jpeg" ContentType="image/jpeg"/>
  <Override PartName="/ppt/notesSlides/notesSlide9.xml" ContentType="application/vnd.openxmlformats-officedocument.presentationml.notesSlide+xml"/>
  <Override PartName="/ppt/media/image6.jpeg" ContentType="image/jpeg"/>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media/image7.jpeg" ContentType="image/jpeg"/>
  <Override PartName="/ppt/notesSlides/notesSlide15.xml" ContentType="application/vnd.openxmlformats-officedocument.presentationml.notesSlide+xml"/>
  <Override PartName="/ppt/notesSlides/notesSlide16.xml" ContentType="application/vnd.openxmlformats-officedocument.presentationml.notesSlide+xml"/>
  <Override PartName="/ppt/media/image8.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s>

</file>

<file path=ppt/media/image1.gif>
</file>

<file path=ppt/media/image1.jpeg>
</file>

<file path=ppt/media/image1.png>
</file>

<file path=ppt/media/image10.png>
</file>

<file path=ppt/media/image11.png>
</file>

<file path=ppt/media/image12.png>
</file>

<file path=ppt/media/image13.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10" name="Shape 210"/>
          <p:cNvSpPr/>
          <p:nvPr>
            <p:ph type="sldImg"/>
          </p:nvPr>
        </p:nvSpPr>
        <p:spPr>
          <a:xfrm>
            <a:off x="1143000" y="685800"/>
            <a:ext cx="4572000" cy="3429000"/>
          </a:xfrm>
          <a:prstGeom prst="rect">
            <a:avLst/>
          </a:prstGeom>
        </p:spPr>
        <p:txBody>
          <a:bodyPr/>
          <a:lstStyle/>
          <a:p>
            <a:pPr/>
          </a:p>
        </p:txBody>
      </p:sp>
      <p:sp>
        <p:nvSpPr>
          <p:cNvPr id="211" name="Shape 211"/>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0" name="Shape 230"/>
          <p:cNvSpPr/>
          <p:nvPr>
            <p:ph type="sldImg"/>
          </p:nvPr>
        </p:nvSpPr>
        <p:spPr>
          <a:prstGeom prst="rect">
            <a:avLst/>
          </a:prstGeom>
        </p:spPr>
        <p:txBody>
          <a:bodyPr/>
          <a:lstStyle/>
          <a:p>
            <a:pPr/>
          </a:p>
        </p:txBody>
      </p:sp>
      <p:sp>
        <p:nvSpPr>
          <p:cNvPr id="231" name="Shape 231"/>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As this quote (from a very famous urbanist) states, the uncritical use of metaphor can be not only be wrong, but also hurtful. Cities has been described in terms of metaphors for most of history, so how can we point out the differences? And the uniqueness of cities as a complex system?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Shape 321"/>
          <p:cNvSpPr/>
          <p:nvPr>
            <p:ph type="sldImg"/>
          </p:nvPr>
        </p:nvSpPr>
        <p:spPr>
          <a:prstGeom prst="rect">
            <a:avLst/>
          </a:prstGeom>
        </p:spPr>
        <p:txBody>
          <a:bodyPr/>
          <a:lstStyle/>
          <a:p>
            <a:pPr/>
          </a:p>
        </p:txBody>
      </p:sp>
      <p:sp>
        <p:nvSpPr>
          <p:cNvPr id="322" name="Shape 322"/>
          <p:cNvSpPr/>
          <p:nvPr>
            <p:ph type="body" sz="quarter" idx="1"/>
          </p:nvPr>
        </p:nvSpPr>
        <p:spPr>
          <a:prstGeom prst="rect">
            <a:avLst/>
          </a:prstGeom>
        </p:spPr>
        <p:txBody>
          <a:bodyPr/>
          <a:lstStyle/>
          <a:p>
            <a:pPr/>
            <a:r>
              <a:t>The laws of diversity (here I am comparing species vs area to professions vs population) are much faster in cities, in part because there are more resources (brought in). There are some surveys that biological biodiversity is often also larger (but also different) in cities than in environments outside, because of more resources and niches. This suggests that the dynamics of interaction, specialization and interdependence is fundamentally different in cities relative to ecosystems. But more detailed research in both systems on this question is necessary. </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 name="Shape 329"/>
          <p:cNvSpPr/>
          <p:nvPr>
            <p:ph type="sldImg"/>
          </p:nvPr>
        </p:nvSpPr>
        <p:spPr>
          <a:prstGeom prst="rect">
            <a:avLst/>
          </a:prstGeom>
        </p:spPr>
        <p:txBody>
          <a:bodyPr/>
          <a:lstStyle/>
          <a:p>
            <a:pPr/>
          </a:p>
        </p:txBody>
      </p:sp>
      <p:sp>
        <p:nvSpPr>
          <p:cNvPr id="330" name="Shape 330"/>
          <p:cNvSpPr/>
          <p:nvPr>
            <p:ph type="body" sz="quarter" idx="1"/>
          </p:nvPr>
        </p:nvSpPr>
        <p:spPr>
          <a:prstGeom prst="rect">
            <a:avLst/>
          </a:prstGeom>
        </p:spPr>
        <p:txBody>
          <a:bodyPr/>
          <a:lstStyle/>
          <a:p>
            <a:pPr/>
            <a:r>
              <a:t>The internet also scales super linearly, but the exponents are larger, consistent with Metcalfe’s exponent, beta =2 (not constrained by space)… as maybe could be anticipated.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7" name="Shape 337"/>
          <p:cNvSpPr/>
          <p:nvPr>
            <p:ph type="sldImg"/>
          </p:nvPr>
        </p:nvSpPr>
        <p:spPr>
          <a:prstGeom prst="rect">
            <a:avLst/>
          </a:prstGeom>
        </p:spPr>
        <p:txBody>
          <a:bodyPr/>
          <a:lstStyle/>
          <a:p>
            <a:pPr/>
          </a:p>
        </p:txBody>
      </p:sp>
      <p:sp>
        <p:nvSpPr>
          <p:cNvPr id="338" name="Shape 338"/>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An interesting new analogy is with a star: A star creates products of interaction (light, neutrinos, heavier elements) out of compressing matter spatially. It is a nuclear reactor.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6" name="Shape 346"/>
          <p:cNvSpPr/>
          <p:nvPr>
            <p:ph type="sldImg"/>
          </p:nvPr>
        </p:nvSpPr>
        <p:spPr>
          <a:prstGeom prst="rect">
            <a:avLst/>
          </a:prstGeom>
        </p:spPr>
        <p:txBody>
          <a:bodyPr/>
          <a:lstStyle/>
          <a:p>
            <a:pPr/>
          </a:p>
        </p:txBody>
      </p:sp>
      <p:sp>
        <p:nvSpPr>
          <p:cNvPr id="347" name="Shape 347"/>
          <p:cNvSpPr/>
          <p:nvPr>
            <p:ph type="body" sz="quarter" idx="1"/>
          </p:nvPr>
        </p:nvSpPr>
        <p:spPr>
          <a:prstGeom prst="rect">
            <a:avLst/>
          </a:prstGeom>
        </p:spPr>
        <p:txBody>
          <a:bodyPr/>
          <a:lstStyle/>
          <a:p>
            <a:pPr/>
            <a:r>
              <a:t>Because the observable products of a star, such as light, result from interactions between matter (mass), there is a superlinear relationship between them and the star’s mass. The exponent is again different, because the processes are clearly different (nuclear vs social) and in 3D rather than 2D.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2" name="Shape 352"/>
          <p:cNvSpPr/>
          <p:nvPr>
            <p:ph type="sldImg"/>
          </p:nvPr>
        </p:nvSpPr>
        <p:spPr>
          <a:prstGeom prst="rect">
            <a:avLst/>
          </a:prstGeom>
        </p:spPr>
        <p:txBody>
          <a:bodyPr/>
          <a:lstStyle/>
          <a:p>
            <a:pPr/>
          </a:p>
        </p:txBody>
      </p:sp>
      <p:sp>
        <p:nvSpPr>
          <p:cNvPr id="353" name="Shape 353"/>
          <p:cNvSpPr/>
          <p:nvPr>
            <p:ph type="body" sz="quarter" idx="1"/>
          </p:nvPr>
        </p:nvSpPr>
        <p:spPr>
          <a:prstGeom prst="rect">
            <a:avLst/>
          </a:prstGeom>
        </p:spPr>
        <p:txBody>
          <a:bodyPr/>
          <a:lstStyle/>
          <a:p>
            <a:pPr/>
            <a:r>
              <a:t>The analogy of these effects is nevertheless beautiful and suggestive, such as shown by Earth at night images, this one over India, where the brightest spots are the largest cities.</a:t>
            </a:r>
          </a:p>
          <a:p>
            <a:pPr/>
          </a:p>
          <a:p>
            <a:pPr/>
            <a:r>
              <a:t>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8" name="Shape 358"/>
          <p:cNvSpPr/>
          <p:nvPr>
            <p:ph type="sldImg"/>
          </p:nvPr>
        </p:nvSpPr>
        <p:spPr>
          <a:prstGeom prst="rect">
            <a:avLst/>
          </a:prstGeom>
        </p:spPr>
        <p:txBody>
          <a:bodyPr/>
          <a:lstStyle/>
          <a:p>
            <a:pPr/>
          </a:p>
        </p:txBody>
      </p:sp>
      <p:sp>
        <p:nvSpPr>
          <p:cNvPr id="359" name="Shape 359"/>
          <p:cNvSpPr/>
          <p:nvPr>
            <p:ph type="body" sz="quarter" idx="1"/>
          </p:nvPr>
        </p:nvSpPr>
        <p:spPr>
          <a:prstGeom prst="rect">
            <a:avLst/>
          </a:prstGeom>
        </p:spPr>
        <p:txBody>
          <a:bodyPr/>
          <a:lstStyle/>
          <a:p>
            <a:pPr/>
            <a:r>
              <a:t>The analogy to stars motivates thinking about cities as “social reactors”: The structure of cities described by urban scaling theory supports the scale-invariant intensification of social interactions, with a superlinear production of all manner of social and economic products.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Shape 364"/>
          <p:cNvSpPr/>
          <p:nvPr>
            <p:ph type="sldImg"/>
          </p:nvPr>
        </p:nvSpPr>
        <p:spPr>
          <a:prstGeom prst="rect">
            <a:avLst/>
          </a:prstGeom>
        </p:spPr>
        <p:txBody>
          <a:bodyPr/>
          <a:lstStyle/>
          <a:p>
            <a:pPr/>
          </a:p>
        </p:txBody>
      </p:sp>
      <p:sp>
        <p:nvSpPr>
          <p:cNvPr id="365" name="Shape 365"/>
          <p:cNvSpPr/>
          <p:nvPr>
            <p:ph type="body" sz="quarter" idx="1"/>
          </p:nvPr>
        </p:nvSpPr>
        <p:spPr>
          <a:prstGeom prst="rect">
            <a:avLst/>
          </a:prstGeom>
        </p:spPr>
        <p:txBody>
          <a:bodyPr/>
          <a:lstStyle/>
          <a:p>
            <a:pPr/>
            <a:r>
              <a:t>But the main lesson from developing our models so far is that cities are unlike any other complex system, even if many complex system also show scaling but with different exponents for different quantities. Scaling, as we have seen, expresses the nature of structures that are preserved across scales and is necessary for any recognizable complex system that appears at many different sizes: organisms, river networks, the internet, ecosystems, … and cities. But different such structures for different systems.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Shape 239"/>
          <p:cNvSpPr/>
          <p:nvPr>
            <p:ph type="sldImg"/>
          </p:nvPr>
        </p:nvSpPr>
        <p:spPr>
          <a:prstGeom prst="rect">
            <a:avLst/>
          </a:prstGeom>
        </p:spPr>
        <p:txBody>
          <a:bodyPr/>
          <a:lstStyle/>
          <a:p>
            <a:pPr/>
          </a:p>
        </p:txBody>
      </p:sp>
      <p:sp>
        <p:nvSpPr>
          <p:cNvPr id="240" name="Shape 240"/>
          <p:cNvSpPr/>
          <p:nvPr>
            <p:ph type="body" sz="quarter" idx="1"/>
          </p:nvPr>
        </p:nvSpPr>
        <p:spPr>
          <a:prstGeom prst="rect">
            <a:avLst/>
          </a:prstGeom>
        </p:spPr>
        <p:txBody>
          <a:bodyPr/>
          <a:lstStyle/>
          <a:p>
            <a:pPr/>
            <a:r>
              <a:t>Here is a loose analogy of a “smart city” system to a “nervous system”. The dangerous implication is that such a model can make better decisions than people in the city in every circumstance, and that decision should be made by it, therefore. Discuss the pitfalls.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Shape 245"/>
          <p:cNvSpPr/>
          <p:nvPr>
            <p:ph type="sldImg"/>
          </p:nvPr>
        </p:nvSpPr>
        <p:spPr>
          <a:prstGeom prst="rect">
            <a:avLst/>
          </a:prstGeom>
        </p:spPr>
        <p:txBody>
          <a:bodyPr/>
          <a:lstStyle/>
          <a:p>
            <a:pPr/>
          </a:p>
        </p:txBody>
      </p:sp>
      <p:sp>
        <p:nvSpPr>
          <p:cNvPr id="246" name="Shape 246"/>
          <p:cNvSpPr/>
          <p:nvPr>
            <p:ph type="body" sz="quarter" idx="1"/>
          </p:nvPr>
        </p:nvSpPr>
        <p:spPr>
          <a:prstGeom prst="rect">
            <a:avLst/>
          </a:prstGeom>
        </p:spPr>
        <p:txBody>
          <a:bodyPr/>
          <a:lstStyle/>
          <a:p>
            <a:pPr/>
            <a:r>
              <a:t>This is a very famous figure that motivated Jane Jacobs to organize Greenwich Village communities and fight the lower Manhattan expressway, and to write her book “The death and life of great American cities”. The metaphor of the highway as the arterial system, and the implication that the city may die without (sufficient “blood flow”) is justification. Pitfalls? Discuss?</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Shape 251"/>
          <p:cNvSpPr/>
          <p:nvPr>
            <p:ph type="sldImg"/>
          </p:nvPr>
        </p:nvSpPr>
        <p:spPr>
          <a:prstGeom prst="rect">
            <a:avLst/>
          </a:prstGeom>
        </p:spPr>
        <p:txBody>
          <a:bodyPr/>
          <a:lstStyle/>
          <a:p>
            <a:pPr/>
          </a:p>
        </p:txBody>
      </p:sp>
      <p:sp>
        <p:nvSpPr>
          <p:cNvPr id="252" name="Shape 252"/>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This is a beautiful picture of a leaf. We could argue that it **looks** just lot like the street networks of a city (and their hierarchy, as we theorized), along with the cells they serve being places of work and residence. But does it work the same way? Discuss. Note that the flows in the city are not hierarchical, you can travel locally in the city, and in many parallel paths (which reduced travel costs) and do not have to go through the “heart” of the city (Times Sq for NYC?) To go from A to B.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Shape 258"/>
          <p:cNvSpPr/>
          <p:nvPr>
            <p:ph type="sldImg"/>
          </p:nvPr>
        </p:nvSpPr>
        <p:spPr>
          <a:prstGeom prst="rect">
            <a:avLst/>
          </a:prstGeom>
        </p:spPr>
        <p:txBody>
          <a:bodyPr/>
          <a:lstStyle/>
          <a:p>
            <a:pPr/>
          </a:p>
        </p:txBody>
      </p:sp>
      <p:sp>
        <p:nvSpPr>
          <p:cNvPr id="259" name="Shape 259"/>
          <p:cNvSpPr/>
          <p:nvPr>
            <p:ph type="body" sz="quarter" idx="1"/>
          </p:nvPr>
        </p:nvSpPr>
        <p:spPr>
          <a:prstGeom prst="rect">
            <a:avLst/>
          </a:prstGeom>
        </p:spPr>
        <p:txBody>
          <a:bodyPr/>
          <a:lstStyle/>
          <a:p>
            <a:pPr/>
            <a:r>
              <a:t>Just to make that point further: The structure of circulatory systems of plants and animals (in 3D) are analogous to river networks (in 2D). These systems are explained by minimizing energy dissipation under constraints, and must thus slow down larger systems relative to smaller, the opposite of cities.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Shape 268"/>
          <p:cNvSpPr/>
          <p:nvPr>
            <p:ph type="sldImg"/>
          </p:nvPr>
        </p:nvSpPr>
        <p:spPr>
          <a:prstGeom prst="rect">
            <a:avLst/>
          </a:prstGeom>
        </p:spPr>
        <p:txBody>
          <a:bodyPr/>
          <a:lstStyle/>
          <a:p>
            <a:pPr/>
          </a:p>
        </p:txBody>
      </p:sp>
      <p:sp>
        <p:nvSpPr>
          <p:cNvPr id="269" name="Shape 269"/>
          <p:cNvSpPr/>
          <p:nvPr>
            <p:ph type="body" sz="quarter" idx="1"/>
          </p:nvPr>
        </p:nvSpPr>
        <p:spPr>
          <a:prstGeom prst="rect">
            <a:avLst/>
          </a:prstGeom>
        </p:spPr>
        <p:txBody>
          <a:bodyPr/>
          <a:lstStyle>
            <a:lvl1pPr>
              <a:lnSpc>
                <a:spcPct val="125000"/>
              </a:lnSpc>
              <a:defRPr sz="2400">
                <a:latin typeface="Avenir Roman"/>
                <a:ea typeface="Avenir Roman"/>
                <a:cs typeface="Avenir Roman"/>
                <a:sym typeface="Avenir Roman"/>
              </a:defRPr>
            </a:lvl1pPr>
          </a:lstStyle>
          <a:p>
            <a:pPr/>
            <a:r>
              <a:t>This slowing down, is clear in terms of a well known “law” of biological metabolism, called Kleiber’s Law. This says that larger organisms use less energy per unit mass, and as a consequence are slower, but live longer.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Shape 282"/>
          <p:cNvSpPr/>
          <p:nvPr>
            <p:ph type="sldImg"/>
          </p:nvPr>
        </p:nvSpPr>
        <p:spPr>
          <a:prstGeom prst="rect">
            <a:avLst/>
          </a:prstGeom>
        </p:spPr>
        <p:txBody>
          <a:bodyPr/>
          <a:lstStyle/>
          <a:p>
            <a:pPr/>
          </a:p>
        </p:txBody>
      </p:sp>
      <p:sp>
        <p:nvSpPr>
          <p:cNvPr id="283" name="Shape 283"/>
          <p:cNvSpPr/>
          <p:nvPr>
            <p:ph type="body" sz="quarter" idx="1"/>
          </p:nvPr>
        </p:nvSpPr>
        <p:spPr>
          <a:prstGeom prst="rect">
            <a:avLst/>
          </a:prstGeom>
        </p:spPr>
        <p:txBody>
          <a:bodyPr/>
          <a:lstStyle/>
          <a:p>
            <a:pPr/>
            <a:r>
              <a:t>And here is an image (from our 2007 PNAS paper) that makes this point clearly, I think, about the heart rate (biology) and walking speed (“social”). The first decelerating and the second accelerating with size of (its) system.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Shape 299"/>
          <p:cNvSpPr/>
          <p:nvPr>
            <p:ph type="sldImg"/>
          </p:nvPr>
        </p:nvSpPr>
        <p:spPr>
          <a:prstGeom prst="rect">
            <a:avLst/>
          </a:prstGeom>
        </p:spPr>
        <p:txBody>
          <a:bodyPr/>
          <a:lstStyle/>
          <a:p>
            <a:pPr/>
          </a:p>
        </p:txBody>
      </p:sp>
      <p:sp>
        <p:nvSpPr>
          <p:cNvPr id="300" name="Shape 300"/>
          <p:cNvSpPr/>
          <p:nvPr>
            <p:ph type="body" sz="quarter" idx="1"/>
          </p:nvPr>
        </p:nvSpPr>
        <p:spPr>
          <a:prstGeom prst="rect">
            <a:avLst/>
          </a:prstGeom>
        </p:spPr>
        <p:txBody>
          <a:bodyPr/>
          <a:lstStyle/>
          <a:p>
            <a:pPr/>
            <a:r>
              <a:t>Another common metaphor are ecosystems… especially a focus on the creation of diversity. This is maybe a more benign analogy, but in general ecosystems are much more energy limited than (modern) cities…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7" name="Shape 307"/>
          <p:cNvSpPr/>
          <p:nvPr>
            <p:ph type="sldImg"/>
          </p:nvPr>
        </p:nvSpPr>
        <p:spPr>
          <a:prstGeom prst="rect">
            <a:avLst/>
          </a:prstGeom>
        </p:spPr>
        <p:txBody>
          <a:bodyPr/>
          <a:lstStyle/>
          <a:p>
            <a:pPr/>
          </a:p>
        </p:txBody>
      </p:sp>
      <p:sp>
        <p:nvSpPr>
          <p:cNvPr id="308" name="Shape 308"/>
          <p:cNvSpPr/>
          <p:nvPr>
            <p:ph type="body" sz="quarter" idx="1"/>
          </p:nvPr>
        </p:nvSpPr>
        <p:spPr>
          <a:prstGeom prst="rect">
            <a:avLst/>
          </a:prstGeom>
        </p:spPr>
        <p:txBody>
          <a:bodyPr/>
          <a:lstStyle/>
          <a:p>
            <a:pPr/>
            <a:r>
              <a:t>The city, of course, is an ecosystem itself, though biological ecosystems in cities are in close interaction with human selection and resources which makes them interesting and relatively poorly understood as ecologies…</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9" name="Author and Date"/>
          <p:cNvSpPr txBox="1"/>
          <p:nvPr>
            <p:ph type="body" sz="quarter" idx="21" hasCustomPrompt="1"/>
          </p:nvPr>
        </p:nvSpPr>
        <p:spPr>
          <a:xfrm>
            <a:off x="3949005" y="10609397"/>
            <a:ext cx="16478254" cy="477734"/>
          </a:xfrm>
          <a:prstGeom prst="rect">
            <a:avLst/>
          </a:prstGeom>
        </p:spPr>
        <p:txBody>
          <a:bodyPr lIns="34290" tIns="34290" rIns="34290" bIns="34290"/>
          <a:lstStyle>
            <a:lvl1pPr marL="0" indent="0" defTabSz="726440">
              <a:lnSpc>
                <a:spcPct val="100000"/>
              </a:lnSpc>
              <a:spcBef>
                <a:spcPts val="0"/>
              </a:spcBef>
              <a:buSzTx/>
              <a:buNone/>
              <a:defRPr b="1" sz="2816"/>
            </a:lvl1pPr>
          </a:lstStyle>
          <a:p>
            <a:pPr/>
            <a:r>
              <a:t>Author and Date</a:t>
            </a:r>
          </a:p>
        </p:txBody>
      </p:sp>
      <p:sp>
        <p:nvSpPr>
          <p:cNvPr id="150" name="Presentation Title"/>
          <p:cNvSpPr txBox="1"/>
          <p:nvPr>
            <p:ph type="title" hasCustomPrompt="1"/>
          </p:nvPr>
        </p:nvSpPr>
        <p:spPr>
          <a:xfrm>
            <a:off x="3952872" y="3645742"/>
            <a:ext cx="16478254" cy="3486152"/>
          </a:xfrm>
          <a:prstGeom prst="rect">
            <a:avLst/>
          </a:prstGeom>
        </p:spPr>
        <p:txBody>
          <a:bodyPr lIns="38100" tIns="38100" rIns="38100" bIns="38100" anchor="b"/>
          <a:lstStyle>
            <a:lvl1pPr defTabSz="2438339">
              <a:defRPr spc="-228" sz="11400"/>
            </a:lvl1pPr>
          </a:lstStyle>
          <a:p>
            <a:pPr/>
            <a:r>
              <a:t>Presentation Title</a:t>
            </a:r>
          </a:p>
        </p:txBody>
      </p:sp>
      <p:sp>
        <p:nvSpPr>
          <p:cNvPr id="151" name="Body Level One…"/>
          <p:cNvSpPr txBox="1"/>
          <p:nvPr>
            <p:ph type="body" sz="quarter" idx="1" hasCustomPrompt="1"/>
          </p:nvPr>
        </p:nvSpPr>
        <p:spPr>
          <a:xfrm>
            <a:off x="3949006" y="7131893"/>
            <a:ext cx="16478251" cy="1428751"/>
          </a:xfrm>
          <a:prstGeom prst="rect">
            <a:avLst/>
          </a:prstGeom>
        </p:spPr>
        <p:txBody>
          <a:bodyPr lIns="38100" tIns="38100" rIns="38100" bIns="38100"/>
          <a:lstStyle>
            <a:lvl1pPr marL="0" indent="0" defTabSz="825500">
              <a:lnSpc>
                <a:spcPct val="100000"/>
              </a:lnSpc>
              <a:spcBef>
                <a:spcPts val="0"/>
              </a:spcBef>
              <a:buSzTx/>
              <a:buNone/>
              <a:defRPr b="1" sz="5200"/>
            </a:lvl1pPr>
            <a:lvl2pPr marL="0" indent="457200" defTabSz="825500">
              <a:lnSpc>
                <a:spcPct val="100000"/>
              </a:lnSpc>
              <a:spcBef>
                <a:spcPts val="0"/>
              </a:spcBef>
              <a:buSzTx/>
              <a:buNone/>
              <a:defRPr b="1" sz="5200"/>
            </a:lvl2pPr>
            <a:lvl3pPr marL="0" indent="914400" defTabSz="825500">
              <a:lnSpc>
                <a:spcPct val="100000"/>
              </a:lnSpc>
              <a:spcBef>
                <a:spcPts val="0"/>
              </a:spcBef>
              <a:buSzTx/>
              <a:buNone/>
              <a:defRPr b="1" sz="5200"/>
            </a:lvl3pPr>
            <a:lvl4pPr marL="0" indent="1371600" defTabSz="825500">
              <a:lnSpc>
                <a:spcPct val="100000"/>
              </a:lnSpc>
              <a:spcBef>
                <a:spcPts val="0"/>
              </a:spcBef>
              <a:buSzTx/>
              <a:buNone/>
              <a:defRPr b="1" sz="5200"/>
            </a:lvl4pPr>
            <a:lvl5pPr marL="0" indent="1828800" defTabSz="825500">
              <a:lnSpc>
                <a:spcPct val="100000"/>
              </a:lnSpc>
              <a:spcBef>
                <a:spcPts val="0"/>
              </a:spcBef>
              <a:buSzTx/>
              <a:buNone/>
              <a:defRPr b="1" sz="5200"/>
            </a:lvl5pPr>
          </a:lstStyle>
          <a:p>
            <a:pPr/>
            <a:r>
              <a:t>Presentation Subtitle</a:t>
            </a:r>
          </a:p>
          <a:p>
            <a:pPr lvl="1"/>
            <a:r>
              <a:t/>
            </a:r>
          </a:p>
          <a:p>
            <a:pPr lvl="2"/>
            <a:r>
              <a:t/>
            </a:r>
          </a:p>
          <a:p>
            <a:pPr lvl="3"/>
            <a:r>
              <a:t/>
            </a:r>
          </a:p>
          <a:p>
            <a:pPr lvl="4"/>
            <a:r>
              <a:t/>
            </a:r>
          </a:p>
        </p:txBody>
      </p:sp>
      <p:sp>
        <p:nvSpPr>
          <p:cNvPr id="152" name="Slide Number"/>
          <p:cNvSpPr txBox="1"/>
          <p:nvPr>
            <p:ph type="sldNum" sz="quarter" idx="2"/>
          </p:nvPr>
        </p:nvSpPr>
        <p:spPr>
          <a:xfrm>
            <a:off x="12029885" y="11507088"/>
            <a:ext cx="314859" cy="299111"/>
          </a:xfrm>
          <a:prstGeom prst="rect">
            <a:avLst/>
          </a:prstGeom>
        </p:spPr>
        <p:txBody>
          <a:bodyPr lIns="38100" tIns="38100" rIns="38100" bIns="38100"/>
          <a:lstStyle>
            <a:lvl1pPr defTabSz="584200">
              <a:defRPr sz="16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159" name="Title Text"/>
          <p:cNvSpPr txBox="1"/>
          <p:nvPr>
            <p:ph type="title"/>
          </p:nvPr>
        </p:nvSpPr>
        <p:spPr>
          <a:xfrm>
            <a:off x="3851671" y="4625578"/>
            <a:ext cx="16680658" cy="4464844"/>
          </a:xfrm>
          <a:prstGeom prst="rect">
            <a:avLst/>
          </a:prstGeom>
        </p:spPr>
        <p:txBody>
          <a:bodyPr lIns="71437" tIns="71437" rIns="71437" bIns="71437" anchor="ctr"/>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60" name="Slide Number"/>
          <p:cNvSpPr txBox="1"/>
          <p:nvPr>
            <p:ph type="sldNum" sz="quarter" idx="2"/>
          </p:nvPr>
        </p:nvSpPr>
        <p:spPr>
          <a:xfrm>
            <a:off x="20329146" y="12930187"/>
            <a:ext cx="409779" cy="415875"/>
          </a:xfrm>
          <a:prstGeom prst="rect">
            <a:avLst/>
          </a:prstGeom>
        </p:spPr>
        <p:txBody>
          <a:bodyPr lIns="71437" tIns="71437" rIns="71437" bIns="71437" anchor="t"/>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167"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174" name="Title Text"/>
          <p:cNvSpPr txBox="1"/>
          <p:nvPr>
            <p:ph type="title"/>
          </p:nvPr>
        </p:nvSpPr>
        <p:spPr>
          <a:xfrm>
            <a:off x="3851671" y="5214937"/>
            <a:ext cx="16680658" cy="3286126"/>
          </a:xfrm>
          <a:prstGeom prst="rect">
            <a:avLst/>
          </a:prstGeom>
        </p:spPr>
        <p:txBody>
          <a:bodyPr lIns="71437" tIns="71437" rIns="71437" bIns="71437" anchor="ctr">
            <a:noAutofit/>
          </a:bodyPr>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75" name="Slide Number"/>
          <p:cNvSpPr txBox="1"/>
          <p:nvPr>
            <p:ph type="sldNum" sz="quarter" idx="2"/>
          </p:nvPr>
        </p:nvSpPr>
        <p:spPr>
          <a:xfrm>
            <a:off x="20300156" y="12930187"/>
            <a:ext cx="409779" cy="415875"/>
          </a:xfrm>
          <a:prstGeom prst="rect">
            <a:avLst/>
          </a:prstGeom>
        </p:spPr>
        <p:txBody>
          <a:bodyPr lIns="71437" tIns="71437" rIns="71437" bIns="71437" anchor="t"/>
          <a:lstStyle>
            <a:lvl1pPr algn="l"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copy 1">
    <p:spTree>
      <p:nvGrpSpPr>
        <p:cNvPr id="1" name=""/>
        <p:cNvGrpSpPr/>
        <p:nvPr/>
      </p:nvGrpSpPr>
      <p:grpSpPr>
        <a:xfrm>
          <a:off x="0" y="0"/>
          <a:ext cx="0" cy="0"/>
          <a:chOff x="0" y="0"/>
          <a:chExt cx="0" cy="0"/>
        </a:xfrm>
      </p:grpSpPr>
      <p:sp>
        <p:nvSpPr>
          <p:cNvPr id="182" name="Line"/>
          <p:cNvSpPr/>
          <p:nvPr/>
        </p:nvSpPr>
        <p:spPr>
          <a:xfrm>
            <a:off x="3958828" y="2768203"/>
            <a:ext cx="16466344" cy="128"/>
          </a:xfrm>
          <a:prstGeom prst="line">
            <a:avLst/>
          </a:prstGeom>
          <a:ln w="12700">
            <a:solidFill>
              <a:srgbClr val="9A9A9A"/>
            </a:solidFill>
            <a:miter lim="400000"/>
          </a:ln>
        </p:spPr>
        <p:txBody>
          <a:bodyPr lIns="71437" tIns="71437" rIns="71437" bIns="71437" anchor="ctr"/>
          <a:lstStyle/>
          <a:p>
            <a:pPr algn="l" defTabSz="642937">
              <a:defRPr sz="1600">
                <a:solidFill>
                  <a:srgbClr val="000000"/>
                </a:solidFill>
                <a:latin typeface="Helvetica"/>
                <a:ea typeface="Helvetica"/>
                <a:cs typeface="Helvetica"/>
                <a:sym typeface="Helvetica"/>
              </a:defRPr>
            </a:pPr>
          </a:p>
        </p:txBody>
      </p:sp>
      <p:sp>
        <p:nvSpPr>
          <p:cNvPr id="183" name="Title Text"/>
          <p:cNvSpPr txBox="1"/>
          <p:nvPr>
            <p:ph type="title"/>
          </p:nvPr>
        </p:nvSpPr>
        <p:spPr>
          <a:xfrm>
            <a:off x="3851671" y="464343"/>
            <a:ext cx="16680658" cy="1964532"/>
          </a:xfrm>
          <a:prstGeom prst="rect">
            <a:avLst/>
          </a:prstGeom>
        </p:spPr>
        <p:txBody>
          <a:bodyPr lIns="71437" tIns="71437" rIns="71437" bIns="71437" anchor="b">
            <a:noAutofit/>
          </a:bodyPr>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84" name="Body Level One…"/>
          <p:cNvSpPr txBox="1"/>
          <p:nvPr>
            <p:ph type="body" idx="1"/>
          </p:nvPr>
        </p:nvSpPr>
        <p:spPr>
          <a:xfrm>
            <a:off x="3851671" y="3268265"/>
            <a:ext cx="16680658" cy="9233298"/>
          </a:xfrm>
          <a:prstGeom prst="rect">
            <a:avLst/>
          </a:prstGeom>
        </p:spPr>
        <p:txBody>
          <a:bodyPr lIns="71437" tIns="71437" rIns="71437" bIns="71437">
            <a:noAutofit/>
          </a:bodyPr>
          <a:lstStyle>
            <a:lvl1pPr marL="369276" indent="-369276" defTabSz="821531">
              <a:lnSpc>
                <a:spcPct val="100000"/>
              </a:lnSpc>
              <a:spcBef>
                <a:spcPts val="6700"/>
              </a:spcBef>
              <a:buSzPct val="100000"/>
              <a:defRPr sz="3600">
                <a:solidFill>
                  <a:srgbClr val="747474"/>
                </a:solidFill>
              </a:defRPr>
            </a:lvl1pPr>
            <a:lvl2pPr marL="813776" indent="-369276" defTabSz="821531">
              <a:lnSpc>
                <a:spcPct val="100000"/>
              </a:lnSpc>
              <a:spcBef>
                <a:spcPts val="6700"/>
              </a:spcBef>
              <a:buSzPct val="100000"/>
              <a:defRPr sz="3600">
                <a:solidFill>
                  <a:srgbClr val="747474"/>
                </a:solidFill>
              </a:defRPr>
            </a:lvl2pPr>
            <a:lvl3pPr marL="1258276" indent="-369276" defTabSz="821531">
              <a:lnSpc>
                <a:spcPct val="100000"/>
              </a:lnSpc>
              <a:spcBef>
                <a:spcPts val="6700"/>
              </a:spcBef>
              <a:buSzPct val="100000"/>
              <a:defRPr sz="3600">
                <a:solidFill>
                  <a:srgbClr val="747474"/>
                </a:solidFill>
              </a:defRPr>
            </a:lvl3pPr>
            <a:lvl4pPr marL="1702776" indent="-369276" defTabSz="821531">
              <a:lnSpc>
                <a:spcPct val="100000"/>
              </a:lnSpc>
              <a:spcBef>
                <a:spcPts val="6700"/>
              </a:spcBef>
              <a:buSzPct val="100000"/>
              <a:defRPr sz="3600">
                <a:solidFill>
                  <a:srgbClr val="747474"/>
                </a:solidFill>
              </a:defRPr>
            </a:lvl4pPr>
            <a:lvl5pPr marL="2147276" indent="-369276" defTabSz="821531">
              <a:lnSpc>
                <a:spcPct val="100000"/>
              </a:lnSpc>
              <a:spcBef>
                <a:spcPts val="6700"/>
              </a:spcBef>
              <a:buSzPct val="100000"/>
              <a:defRPr sz="3600">
                <a:solidFill>
                  <a:srgbClr val="747474"/>
                </a:solidFill>
              </a:defRPr>
            </a:lvl5pPr>
          </a:lstStyle>
          <a:p>
            <a:pPr/>
            <a:r>
              <a:t>Body Level One</a:t>
            </a:r>
          </a:p>
          <a:p>
            <a:pPr lvl="1"/>
            <a:r>
              <a:t>Body Level Two</a:t>
            </a:r>
          </a:p>
          <a:p>
            <a:pPr lvl="2"/>
            <a:r>
              <a:t>Body Level Three</a:t>
            </a:r>
          </a:p>
          <a:p>
            <a:pPr lvl="3"/>
            <a:r>
              <a:t>Body Level Four</a:t>
            </a:r>
          </a:p>
          <a:p>
            <a:pPr lvl="4"/>
            <a:r>
              <a:t>Body Level Five</a:t>
            </a:r>
          </a:p>
        </p:txBody>
      </p:sp>
      <p:sp>
        <p:nvSpPr>
          <p:cNvPr id="185" name="Slide Number"/>
          <p:cNvSpPr txBox="1"/>
          <p:nvPr>
            <p:ph type="sldNum" sz="quarter" idx="2"/>
          </p:nvPr>
        </p:nvSpPr>
        <p:spPr>
          <a:xfrm>
            <a:off x="20329146" y="12930187"/>
            <a:ext cx="409779" cy="415875"/>
          </a:xfrm>
          <a:prstGeom prst="rect">
            <a:avLst/>
          </a:prstGeom>
        </p:spPr>
        <p:txBody>
          <a:bodyPr lIns="71437" tIns="71437" rIns="71437" bIns="71437" anchor="t"/>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 2 Column copy">
    <p:spTree>
      <p:nvGrpSpPr>
        <p:cNvPr id="1" name=""/>
        <p:cNvGrpSpPr/>
        <p:nvPr/>
      </p:nvGrpSpPr>
      <p:grpSpPr>
        <a:xfrm>
          <a:off x="0" y="0"/>
          <a:ext cx="0" cy="0"/>
          <a:chOff x="0" y="0"/>
          <a:chExt cx="0" cy="0"/>
        </a:xfrm>
      </p:grpSpPr>
      <p:sp>
        <p:nvSpPr>
          <p:cNvPr id="192" name="Line"/>
          <p:cNvSpPr/>
          <p:nvPr/>
        </p:nvSpPr>
        <p:spPr>
          <a:xfrm>
            <a:off x="3958828" y="2768203"/>
            <a:ext cx="16466344" cy="128"/>
          </a:xfrm>
          <a:prstGeom prst="line">
            <a:avLst/>
          </a:prstGeom>
          <a:ln w="12700">
            <a:solidFill>
              <a:srgbClr val="9A9A9A"/>
            </a:solidFill>
            <a:miter lim="400000"/>
          </a:ln>
        </p:spPr>
        <p:txBody>
          <a:bodyPr lIns="71437" tIns="71437" rIns="71437" bIns="71437" anchor="ctr"/>
          <a:lstStyle/>
          <a:p>
            <a:pPr algn="l" defTabSz="642937">
              <a:defRPr sz="1600">
                <a:solidFill>
                  <a:srgbClr val="000000"/>
                </a:solidFill>
                <a:latin typeface="Helvetica"/>
                <a:ea typeface="Helvetica"/>
                <a:cs typeface="Helvetica"/>
                <a:sym typeface="Helvetica"/>
              </a:defRPr>
            </a:pPr>
          </a:p>
        </p:txBody>
      </p:sp>
      <p:sp>
        <p:nvSpPr>
          <p:cNvPr id="193" name="Title Text"/>
          <p:cNvSpPr txBox="1"/>
          <p:nvPr>
            <p:ph type="title"/>
          </p:nvPr>
        </p:nvSpPr>
        <p:spPr>
          <a:xfrm>
            <a:off x="3851671" y="464343"/>
            <a:ext cx="16680658" cy="1964532"/>
          </a:xfrm>
          <a:prstGeom prst="rect">
            <a:avLst/>
          </a:prstGeom>
        </p:spPr>
        <p:txBody>
          <a:bodyPr lIns="71437" tIns="71437" rIns="71437" bIns="71437" anchor="b">
            <a:noAutofit/>
          </a:bodyPr>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94" name="Body Level One…"/>
          <p:cNvSpPr txBox="1"/>
          <p:nvPr>
            <p:ph type="body" idx="1"/>
          </p:nvPr>
        </p:nvSpPr>
        <p:spPr>
          <a:xfrm>
            <a:off x="3851671" y="3268265"/>
            <a:ext cx="16680658" cy="9233298"/>
          </a:xfrm>
          <a:prstGeom prst="rect">
            <a:avLst/>
          </a:prstGeom>
        </p:spPr>
        <p:txBody>
          <a:bodyPr lIns="71437" tIns="71437" rIns="71437" bIns="71437" numCol="2" spcCol="834032">
            <a:noAutofit/>
          </a:bodyPr>
          <a:lstStyle>
            <a:lvl1pPr marL="369276" indent="-369276" defTabSz="821531">
              <a:lnSpc>
                <a:spcPct val="100000"/>
              </a:lnSpc>
              <a:spcBef>
                <a:spcPts val="6700"/>
              </a:spcBef>
              <a:buSzPct val="100000"/>
              <a:defRPr sz="3600">
                <a:solidFill>
                  <a:srgbClr val="747474"/>
                </a:solidFill>
              </a:defRPr>
            </a:lvl1pPr>
            <a:lvl2pPr marL="813776" indent="-369276" defTabSz="821531">
              <a:lnSpc>
                <a:spcPct val="100000"/>
              </a:lnSpc>
              <a:spcBef>
                <a:spcPts val="6700"/>
              </a:spcBef>
              <a:buSzPct val="100000"/>
              <a:defRPr sz="3600">
                <a:solidFill>
                  <a:srgbClr val="747474"/>
                </a:solidFill>
              </a:defRPr>
            </a:lvl2pPr>
            <a:lvl3pPr marL="1258276" indent="-369276" defTabSz="821531">
              <a:lnSpc>
                <a:spcPct val="100000"/>
              </a:lnSpc>
              <a:spcBef>
                <a:spcPts val="6700"/>
              </a:spcBef>
              <a:buSzPct val="100000"/>
              <a:defRPr sz="3600">
                <a:solidFill>
                  <a:srgbClr val="747474"/>
                </a:solidFill>
              </a:defRPr>
            </a:lvl3pPr>
            <a:lvl4pPr marL="1702776" indent="-369276" defTabSz="821531">
              <a:lnSpc>
                <a:spcPct val="100000"/>
              </a:lnSpc>
              <a:spcBef>
                <a:spcPts val="6700"/>
              </a:spcBef>
              <a:buSzPct val="100000"/>
              <a:defRPr sz="3600">
                <a:solidFill>
                  <a:srgbClr val="747474"/>
                </a:solidFill>
              </a:defRPr>
            </a:lvl4pPr>
            <a:lvl5pPr marL="2147276" indent="-369276" defTabSz="821531">
              <a:lnSpc>
                <a:spcPct val="100000"/>
              </a:lnSpc>
              <a:spcBef>
                <a:spcPts val="6700"/>
              </a:spcBef>
              <a:buSzPct val="100000"/>
              <a:defRPr sz="3600">
                <a:solidFill>
                  <a:srgbClr val="747474"/>
                </a:solidFill>
              </a:defRPr>
            </a:lvl5pPr>
          </a:lstStyle>
          <a:p>
            <a:pPr/>
            <a:r>
              <a:t>Body Level One</a:t>
            </a:r>
          </a:p>
          <a:p>
            <a:pPr lvl="1"/>
            <a:r>
              <a:t>Body Level Two</a:t>
            </a:r>
          </a:p>
          <a:p>
            <a:pPr lvl="2"/>
            <a:r>
              <a:t>Body Level Three</a:t>
            </a:r>
          </a:p>
          <a:p>
            <a:pPr lvl="3"/>
            <a:r>
              <a:t>Body Level Four</a:t>
            </a:r>
          </a:p>
          <a:p>
            <a:pPr lvl="4"/>
            <a:r>
              <a:t>Body Level Five</a:t>
            </a:r>
          </a:p>
        </p:txBody>
      </p:sp>
      <p:sp>
        <p:nvSpPr>
          <p:cNvPr id="195" name="Slide Number"/>
          <p:cNvSpPr txBox="1"/>
          <p:nvPr>
            <p:ph type="sldNum" sz="quarter" idx="2"/>
          </p:nvPr>
        </p:nvSpPr>
        <p:spPr>
          <a:xfrm>
            <a:off x="20329146" y="12930187"/>
            <a:ext cx="409779" cy="415875"/>
          </a:xfrm>
          <a:prstGeom prst="rect">
            <a:avLst/>
          </a:prstGeom>
        </p:spPr>
        <p:txBody>
          <a:bodyPr lIns="71437" tIns="71437" rIns="71437" bIns="71437" anchor="t"/>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2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202" name="–Johnny Appleseed"/>
          <p:cNvSpPr txBox="1"/>
          <p:nvPr>
            <p:ph type="body" sz="quarter" idx="21"/>
          </p:nvPr>
        </p:nvSpPr>
        <p:spPr>
          <a:xfrm>
            <a:off x="4833937" y="8947546"/>
            <a:ext cx="14716126" cy="647701"/>
          </a:xfrm>
          <a:prstGeom prst="rect">
            <a:avLst/>
          </a:prstGeom>
        </p:spPr>
        <p:txBody>
          <a:bodyPr lIns="71437" tIns="71437" rIns="71437" bIns="71437">
            <a:spAutoFit/>
          </a:bodyPr>
          <a:lstStyle>
            <a:lvl1pPr marL="0" indent="0" algn="ctr" defTabSz="821531">
              <a:lnSpc>
                <a:spcPct val="100000"/>
              </a:lnSpc>
              <a:spcBef>
                <a:spcPts val="0"/>
              </a:spcBef>
              <a:buSzTx/>
              <a:buNone/>
              <a:defRPr i="1" sz="3200"/>
            </a:lvl1pPr>
          </a:lstStyle>
          <a:p>
            <a:pPr/>
            <a:r>
              <a:t>–Johnny Appleseed</a:t>
            </a:r>
          </a:p>
        </p:txBody>
      </p:sp>
      <p:sp>
        <p:nvSpPr>
          <p:cNvPr id="203" name="“Type a quote here.”"/>
          <p:cNvSpPr txBox="1"/>
          <p:nvPr>
            <p:ph type="body" sz="quarter" idx="22"/>
          </p:nvPr>
        </p:nvSpPr>
        <p:spPr>
          <a:xfrm>
            <a:off x="4833937" y="5997575"/>
            <a:ext cx="14716126" cy="863601"/>
          </a:xfrm>
          <a:prstGeom prst="rect">
            <a:avLst/>
          </a:prstGeom>
        </p:spPr>
        <p:txBody>
          <a:bodyPr lIns="71437" tIns="71437" rIns="71437" bIns="71437" anchor="ctr">
            <a:spAutoFit/>
          </a:bodyPr>
          <a:lstStyle>
            <a:lvl1pPr marL="0" indent="0" algn="ctr" defTabSz="821531">
              <a:lnSpc>
                <a:spcPct val="100000"/>
              </a:lnSpc>
              <a:spcBef>
                <a:spcPts val="0"/>
              </a:spcBef>
              <a:buSzTx/>
              <a:buNone/>
              <a:defRPr sz="4600">
                <a:latin typeface="Helvetica Neue Medium"/>
                <a:ea typeface="Helvetica Neue Medium"/>
                <a:cs typeface="Helvetica Neue Medium"/>
                <a:sym typeface="Helvetica Neue Medium"/>
              </a:defRPr>
            </a:lvl1pPr>
          </a:lstStyle>
          <a:p>
            <a:pPr/>
            <a:r>
              <a:t>“Type a quote here.” </a:t>
            </a:r>
          </a:p>
        </p:txBody>
      </p:sp>
      <p:sp>
        <p:nvSpPr>
          <p:cNvPr id="204"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 Id="rId23"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6.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png"/><Relationship Id="rId3" Type="http://schemas.openxmlformats.org/officeDocument/2006/relationships/image" Target="../media/image6.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5.jpeg"/><Relationship Id="rId4" Type="http://schemas.openxmlformats.org/officeDocument/2006/relationships/hyperlink" Target="http://www.mostbeautifulthings.net" TargetMode="Externa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6.jpeg"/><Relationship Id="rId4"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gif"/><Relationship Id="rId4" Type="http://schemas.openxmlformats.org/officeDocument/2006/relationships/image" Target="../media/image8.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12.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7.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 Id="rId3" Type="http://schemas.openxmlformats.org/officeDocument/2006/relationships/image" Target="../media/image8.jpeg"/><Relationship Id="rId4" Type="http://schemas.openxmlformats.org/officeDocument/2006/relationships/image" Target="../media/image13.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jpeg"/><Relationship Id="rId4"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2.jpeg"/><Relationship Id="rId4"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3.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4.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3" name="Lecture 8"/>
          <p:cNvSpPr txBox="1"/>
          <p:nvPr>
            <p:ph type="title"/>
          </p:nvPr>
        </p:nvSpPr>
        <p:spPr>
          <a:xfrm>
            <a:off x="1040272" y="1936696"/>
            <a:ext cx="16478254" cy="3486152"/>
          </a:xfrm>
          <a:prstGeom prst="rect">
            <a:avLst/>
          </a:prstGeom>
        </p:spPr>
        <p:txBody>
          <a:bodyPr/>
          <a:lstStyle>
            <a:lvl1pPr defTabSz="821531">
              <a:lnSpc>
                <a:spcPct val="100000"/>
              </a:lnSpc>
              <a:defRPr spc="0" sz="5000"/>
            </a:lvl1pPr>
          </a:lstStyle>
          <a:p>
            <a:pPr/>
            <a:r>
              <a:t>Lecture 8</a:t>
            </a:r>
          </a:p>
        </p:txBody>
      </p:sp>
      <p:sp>
        <p:nvSpPr>
          <p:cNvPr id="214" name="Comparing to other Complex Systems. Benchmarking Cities"/>
          <p:cNvSpPr txBox="1"/>
          <p:nvPr>
            <p:ph type="body" sz="quarter" idx="1"/>
          </p:nvPr>
        </p:nvSpPr>
        <p:spPr>
          <a:xfrm>
            <a:off x="1036406" y="5422846"/>
            <a:ext cx="16478251" cy="1428751"/>
          </a:xfrm>
          <a:prstGeom prst="rect">
            <a:avLst/>
          </a:prstGeom>
        </p:spPr>
        <p:txBody>
          <a:bodyPr/>
          <a:lstStyle>
            <a:lvl1pPr defTabSz="393192">
              <a:defRPr sz="4472">
                <a:solidFill>
                  <a:srgbClr val="5E5E5E"/>
                </a:solidFill>
                <a:latin typeface="Helvetica"/>
                <a:ea typeface="Helvetica"/>
                <a:cs typeface="Helvetica"/>
                <a:sym typeface="Helvetica"/>
              </a:defRPr>
            </a:lvl1pPr>
          </a:lstStyle>
          <a:p>
            <a:pPr/>
            <a:r>
              <a:t>Comparing to other Complex Systems. Benchmarking Cities</a:t>
            </a:r>
          </a:p>
        </p:txBody>
      </p:sp>
      <p:sp>
        <p:nvSpPr>
          <p:cNvPr id="215" name="8.2  Comparisons between Cities and Other Complex Systems"/>
          <p:cNvSpPr txBox="1"/>
          <p:nvPr/>
        </p:nvSpPr>
        <p:spPr>
          <a:xfrm>
            <a:off x="4261231" y="8684928"/>
            <a:ext cx="15861539" cy="708429"/>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821531">
              <a:defRPr b="1" sz="4200">
                <a:solidFill>
                  <a:srgbClr val="000000"/>
                </a:solidFill>
              </a:defRPr>
            </a:lvl1pPr>
          </a:lstStyle>
          <a:p>
            <a:pPr/>
            <a:r>
              <a:t>8.2  Comparisons between Cities and Other Complex Systems</a:t>
            </a:r>
          </a:p>
        </p:txBody>
      </p:sp>
      <p:sp>
        <p:nvSpPr>
          <p:cNvPr id="216" name="©Luís M. A. Bettencourt   2022                                             @BettencourtLuis   bettencourt@uchicago.edu"/>
          <p:cNvSpPr txBox="1"/>
          <p:nvPr/>
        </p:nvSpPr>
        <p:spPr>
          <a:xfrm>
            <a:off x="1236011" y="11403088"/>
            <a:ext cx="22483703" cy="477734"/>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ormAutofit fontScale="100000" lnSpcReduction="0"/>
          </a:bodyPr>
          <a:lstStyle>
            <a:lvl1pPr algn="l" defTabSz="726440">
              <a:defRPr b="1" sz="2816">
                <a:solidFill>
                  <a:srgbClr val="000000"/>
                </a:solidFill>
              </a:defRPr>
            </a:lvl1pPr>
          </a:lstStyle>
          <a:p>
            <a:pPr/>
            <a:r>
              <a:t>©Luís M. A. Bettencourt   2022                                             @BettencourtLuis   bettencourt@uchicago.edu</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1" name="Screen Shot 2018-10-23 at 12.26.38 AM.png" descr="Screen Shot 2018-10-23 at 12.26.38 AM.png"/>
          <p:cNvPicPr>
            <a:picLocks noChangeAspect="1"/>
          </p:cNvPicPr>
          <p:nvPr/>
        </p:nvPicPr>
        <p:blipFill>
          <a:blip r:embed="rId3">
            <a:extLst/>
          </a:blip>
          <a:stretch>
            <a:fillRect/>
          </a:stretch>
        </p:blipFill>
        <p:spPr>
          <a:xfrm>
            <a:off x="6659795" y="125015"/>
            <a:ext cx="9894094" cy="13465970"/>
          </a:xfrm>
          <a:prstGeom prst="rect">
            <a:avLst/>
          </a:prstGeom>
          <a:ln w="12700">
            <a:miter lim="400000"/>
          </a:ln>
        </p:spPr>
      </p:pic>
      <p:sp>
        <p:nvSpPr>
          <p:cNvPr id="272" name="Speed of Life in Cities…"/>
          <p:cNvSpPr txBox="1"/>
          <p:nvPr/>
        </p:nvSpPr>
        <p:spPr>
          <a:xfrm>
            <a:off x="14307983" y="3003270"/>
            <a:ext cx="4009391" cy="1071625"/>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000">
                <a:solidFill>
                  <a:srgbClr val="FFFFFF"/>
                </a:solidFill>
                <a:latin typeface="Helvetica Neue Medium"/>
                <a:ea typeface="Helvetica Neue Medium"/>
                <a:cs typeface="Helvetica Neue Medium"/>
                <a:sym typeface="Helvetica Neue Medium"/>
              </a:defRPr>
            </a:pPr>
            <a:r>
              <a:t>Speed of Life in Cities</a:t>
            </a:r>
          </a:p>
          <a:p>
            <a:pPr defTabSz="821531">
              <a:defRPr sz="3000">
                <a:solidFill>
                  <a:srgbClr val="FFFFFF"/>
                </a:solidFill>
                <a:latin typeface="Helvetica Neue Medium"/>
                <a:ea typeface="Helvetica Neue Medium"/>
                <a:cs typeface="Helvetica Neue Medium"/>
                <a:sym typeface="Helvetica Neue Medium"/>
              </a:defRPr>
            </a:pPr>
            <a:r>
              <a:t>(walking)</a:t>
            </a:r>
          </a:p>
        </p:txBody>
      </p:sp>
      <p:sp>
        <p:nvSpPr>
          <p:cNvPr id="273" name="Speed of Life in Nature…"/>
          <p:cNvSpPr txBox="1"/>
          <p:nvPr/>
        </p:nvSpPr>
        <p:spPr>
          <a:xfrm>
            <a:off x="14219782" y="8962002"/>
            <a:ext cx="4185794" cy="107162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000">
                <a:solidFill>
                  <a:srgbClr val="FFFFFF"/>
                </a:solidFill>
                <a:latin typeface="Helvetica Neue Medium"/>
                <a:ea typeface="Helvetica Neue Medium"/>
                <a:cs typeface="Helvetica Neue Medium"/>
                <a:sym typeface="Helvetica Neue Medium"/>
              </a:defRPr>
            </a:pPr>
            <a:r>
              <a:t>Speed of Life in Nature</a:t>
            </a:r>
          </a:p>
          <a:p>
            <a:pPr defTabSz="821531">
              <a:defRPr sz="3000">
                <a:solidFill>
                  <a:srgbClr val="FFFFFF"/>
                </a:solidFill>
                <a:latin typeface="Helvetica Neue Medium"/>
                <a:ea typeface="Helvetica Neue Medium"/>
                <a:cs typeface="Helvetica Neue Medium"/>
                <a:sym typeface="Helvetica Neue Medium"/>
              </a:defRPr>
            </a:pPr>
            <a:r>
              <a:t>(organism’s heart rate)</a:t>
            </a:r>
          </a:p>
        </p:txBody>
      </p:sp>
      <p:sp>
        <p:nvSpPr>
          <p:cNvPr id="274" name="increases with scale"/>
          <p:cNvSpPr txBox="1"/>
          <p:nvPr/>
        </p:nvSpPr>
        <p:spPr>
          <a:xfrm>
            <a:off x="16654146" y="4288688"/>
            <a:ext cx="409034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increases with scale</a:t>
            </a:r>
          </a:p>
        </p:txBody>
      </p:sp>
      <p:sp>
        <p:nvSpPr>
          <p:cNvPr id="275" name="decreases with scale"/>
          <p:cNvSpPr txBox="1"/>
          <p:nvPr/>
        </p:nvSpPr>
        <p:spPr>
          <a:xfrm>
            <a:off x="16746225" y="10210128"/>
            <a:ext cx="422607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decreases with scale</a:t>
            </a:r>
          </a:p>
        </p:txBody>
      </p:sp>
      <p:sp>
        <p:nvSpPr>
          <p:cNvPr id="276" name="no diversity"/>
          <p:cNvSpPr txBox="1"/>
          <p:nvPr/>
        </p:nvSpPr>
        <p:spPr>
          <a:xfrm>
            <a:off x="16776749" y="11374018"/>
            <a:ext cx="2390776"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no diversity</a:t>
            </a:r>
          </a:p>
        </p:txBody>
      </p:sp>
      <p:sp>
        <p:nvSpPr>
          <p:cNvPr id="277" name="strong heterogeneity"/>
          <p:cNvSpPr txBox="1"/>
          <p:nvPr/>
        </p:nvSpPr>
        <p:spPr>
          <a:xfrm>
            <a:off x="16608019" y="5287688"/>
            <a:ext cx="418259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strong heterogeneity</a:t>
            </a:r>
          </a:p>
        </p:txBody>
      </p:sp>
      <p:sp>
        <p:nvSpPr>
          <p:cNvPr id="278" name="innovation and change"/>
          <p:cNvSpPr txBox="1"/>
          <p:nvPr/>
        </p:nvSpPr>
        <p:spPr>
          <a:xfrm>
            <a:off x="16423717" y="6286689"/>
            <a:ext cx="455119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innovation and change</a:t>
            </a:r>
          </a:p>
        </p:txBody>
      </p:sp>
      <p:sp>
        <p:nvSpPr>
          <p:cNvPr id="279" name="energy efficiency"/>
          <p:cNvSpPr txBox="1"/>
          <p:nvPr/>
        </p:nvSpPr>
        <p:spPr>
          <a:xfrm>
            <a:off x="16806031" y="12276869"/>
            <a:ext cx="343522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energy efficiency</a:t>
            </a:r>
          </a:p>
        </p:txBody>
      </p:sp>
      <p:sp>
        <p:nvSpPr>
          <p:cNvPr id="280" name="sublinear"/>
          <p:cNvSpPr txBox="1"/>
          <p:nvPr/>
        </p:nvSpPr>
        <p:spPr>
          <a:xfrm>
            <a:off x="5024697" y="9461936"/>
            <a:ext cx="1830935"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sublinear</a:t>
            </a:r>
          </a:p>
        </p:txBody>
      </p:sp>
      <p:sp>
        <p:nvSpPr>
          <p:cNvPr id="281" name="superlinear"/>
          <p:cNvSpPr txBox="1"/>
          <p:nvPr/>
        </p:nvSpPr>
        <p:spPr>
          <a:xfrm>
            <a:off x="4783702" y="3246526"/>
            <a:ext cx="2312925" cy="585113"/>
          </a:xfrm>
          <a:prstGeom prst="rect">
            <a:avLst/>
          </a:prstGeom>
          <a:solidFill>
            <a:srgbClr val="60D937"/>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superlinear </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85" name="Screen Shot 2013-02-26 at 4.51.59 PM.png" descr="Screen Shot 2013-02-26 at 4.51.59 PM.png"/>
          <p:cNvPicPr>
            <a:picLocks noChangeAspect="1"/>
          </p:cNvPicPr>
          <p:nvPr/>
        </p:nvPicPr>
        <p:blipFill>
          <a:blip r:embed="rId2">
            <a:extLst/>
          </a:blip>
          <a:stretch>
            <a:fillRect/>
          </a:stretch>
        </p:blipFill>
        <p:spPr>
          <a:xfrm>
            <a:off x="17006072" y="2068005"/>
            <a:ext cx="5834650" cy="8586294"/>
          </a:xfrm>
          <a:prstGeom prst="rect">
            <a:avLst/>
          </a:prstGeom>
          <a:ln w="12700">
            <a:miter lim="400000"/>
          </a:ln>
        </p:spPr>
      </p:pic>
      <p:pic>
        <p:nvPicPr>
          <p:cNvPr id="286" name="Image" descr="Image"/>
          <p:cNvPicPr>
            <a:picLocks noChangeAspect="1"/>
          </p:cNvPicPr>
          <p:nvPr/>
        </p:nvPicPr>
        <p:blipFill>
          <a:blip r:embed="rId3">
            <a:extLst/>
          </a:blip>
          <a:stretch>
            <a:fillRect/>
          </a:stretch>
        </p:blipFill>
        <p:spPr>
          <a:xfrm>
            <a:off x="2381151" y="2788135"/>
            <a:ext cx="12720556" cy="7091034"/>
          </a:xfrm>
          <a:prstGeom prst="rect">
            <a:avLst/>
          </a:prstGeom>
          <a:ln w="12700">
            <a:miter lim="400000"/>
          </a:ln>
        </p:spPr>
      </p:pic>
      <p:sp>
        <p:nvSpPr>
          <p:cNvPr id="287" name="C. Alexander…"/>
          <p:cNvSpPr txBox="1"/>
          <p:nvPr/>
        </p:nvSpPr>
        <p:spPr>
          <a:xfrm>
            <a:off x="16989290" y="10436344"/>
            <a:ext cx="4119500" cy="12472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sz="3600">
                <a:solidFill>
                  <a:srgbClr val="000000"/>
                </a:solidFill>
                <a:latin typeface="Helvetica Neue Light"/>
                <a:ea typeface="Helvetica Neue Light"/>
                <a:cs typeface="Helvetica Neue Light"/>
                <a:sym typeface="Helvetica Neue Light"/>
              </a:defRPr>
            </a:pPr>
            <a:r>
              <a:t>C. Alexander </a:t>
            </a:r>
          </a:p>
          <a:p>
            <a:pPr algn="l" defTabSz="821531">
              <a:defRPr sz="3600">
                <a:solidFill>
                  <a:srgbClr val="000000"/>
                </a:solidFill>
                <a:latin typeface="Helvetica Neue Light"/>
                <a:ea typeface="Helvetica Neue Light"/>
                <a:cs typeface="Helvetica Neue Light"/>
                <a:sym typeface="Helvetica Neue Light"/>
              </a:defRPr>
            </a:pPr>
            <a:r>
              <a:t>The city is not a tree</a:t>
            </a:r>
          </a:p>
        </p:txBody>
      </p:sp>
      <p:sp>
        <p:nvSpPr>
          <p:cNvPr id="288" name="Las Vegas NM…"/>
          <p:cNvSpPr txBox="1"/>
          <p:nvPr/>
        </p:nvSpPr>
        <p:spPr>
          <a:xfrm>
            <a:off x="2131865" y="9840112"/>
            <a:ext cx="3489275" cy="946098"/>
          </a:xfrm>
          <a:prstGeom prst="rect">
            <a:avLst/>
          </a:prstGeom>
          <a:solidFill>
            <a:srgbClr val="CBCBCB"/>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sz="2600">
                <a:solidFill>
                  <a:srgbClr val="FFFFFF"/>
                </a:solidFill>
                <a:latin typeface="Helvetica Neue Light"/>
                <a:ea typeface="Helvetica Neue Light"/>
                <a:cs typeface="Helvetica Neue Light"/>
                <a:sym typeface="Helvetica Neue Light"/>
              </a:defRPr>
            </a:pPr>
            <a:r>
              <a:t>Las Vegas NM</a:t>
            </a:r>
          </a:p>
          <a:p>
            <a:pPr algn="l" defTabSz="821531">
              <a:defRPr sz="2600">
                <a:solidFill>
                  <a:srgbClr val="FFFFFF"/>
                </a:solidFill>
                <a:latin typeface="Helvetica Neue Light"/>
                <a:ea typeface="Helvetica Neue Light"/>
                <a:cs typeface="Helvetica Neue Light"/>
                <a:sym typeface="Helvetica Neue Light"/>
              </a:defRPr>
            </a:pPr>
            <a:r>
              <a:t>credit: Christa Brelsford</a:t>
            </a:r>
          </a:p>
        </p:txBody>
      </p:sp>
      <p:sp>
        <p:nvSpPr>
          <p:cNvPr id="289" name="But cities are actually decentralized networks"/>
          <p:cNvSpPr txBox="1"/>
          <p:nvPr/>
        </p:nvSpPr>
        <p:spPr>
          <a:xfrm>
            <a:off x="5632176" y="449492"/>
            <a:ext cx="13119648" cy="84946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4700">
                <a:solidFill>
                  <a:srgbClr val="000000"/>
                </a:solidFill>
              </a:defRPr>
            </a:pPr>
            <a:r>
              <a:t>But cities are actually </a:t>
            </a:r>
            <a:r>
              <a:rPr i="1"/>
              <a:t>decentralized </a:t>
            </a:r>
            <a:r>
              <a:t>networks</a:t>
            </a:r>
          </a:p>
        </p:txBody>
      </p:sp>
      <p:sp>
        <p:nvSpPr>
          <p:cNvPr id="290" name="Cities are NOT driven by energy efficiency !!"/>
          <p:cNvSpPr txBox="1"/>
          <p:nvPr/>
        </p:nvSpPr>
        <p:spPr>
          <a:xfrm>
            <a:off x="6185886" y="11368349"/>
            <a:ext cx="9027415" cy="6349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600">
                <a:solidFill>
                  <a:srgbClr val="000000"/>
                </a:solidFill>
              </a:defRPr>
            </a:lvl1pPr>
          </a:lstStyle>
          <a:p>
            <a:pPr/>
            <a:r>
              <a:t>Cities are NOT driven by energy efficiency !!</a:t>
            </a:r>
          </a:p>
        </p:txBody>
      </p:sp>
      <p:sp>
        <p:nvSpPr>
          <p:cNvPr id="291" name="What are cities driven by, if not energy efficiency?"/>
          <p:cNvSpPr txBox="1"/>
          <p:nvPr/>
        </p:nvSpPr>
        <p:spPr>
          <a:xfrm>
            <a:off x="1822195" y="12381472"/>
            <a:ext cx="9413952"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What are cities driven by, if not energy efficiency?</a:t>
            </a:r>
          </a:p>
        </p:txBody>
      </p:sp>
      <p:sp>
        <p:nvSpPr>
          <p:cNvPr id="292" name="You don’t have to go through Times Square, to go from Chinatown to Wall Street …"/>
          <p:cNvSpPr txBox="1"/>
          <p:nvPr/>
        </p:nvSpPr>
        <p:spPr>
          <a:xfrm>
            <a:off x="6423964" y="1514543"/>
            <a:ext cx="11536072"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You don’t have to go through Times Square, to go from Chinatown to Wall Street …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294" name="Image" descr="Image"/>
          <p:cNvPicPr>
            <a:picLocks noChangeAspect="1"/>
          </p:cNvPicPr>
          <p:nvPr/>
        </p:nvPicPr>
        <p:blipFill>
          <a:blip r:embed="rId3">
            <a:extLst/>
          </a:blip>
          <a:stretch>
            <a:fillRect/>
          </a:stretch>
        </p:blipFill>
        <p:spPr>
          <a:xfrm>
            <a:off x="3048000" y="1143000"/>
            <a:ext cx="18288000" cy="11430000"/>
          </a:xfrm>
          <a:prstGeom prst="rect">
            <a:avLst/>
          </a:prstGeom>
          <a:ln w="12700">
            <a:miter lim="400000"/>
          </a:ln>
        </p:spPr>
      </p:pic>
      <p:sp>
        <p:nvSpPr>
          <p:cNvPr id="295" name="credit: www.mostbeautifulthings.net"/>
          <p:cNvSpPr txBox="1"/>
          <p:nvPr/>
        </p:nvSpPr>
        <p:spPr>
          <a:xfrm>
            <a:off x="18194843" y="12697221"/>
            <a:ext cx="2978329" cy="358776"/>
          </a:xfrm>
          <a:prstGeom prst="rect">
            <a:avLst/>
          </a:prstGeom>
          <a:solidFill>
            <a:srgbClr val="53585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1400">
                <a:solidFill>
                  <a:srgbClr val="FFFFFF"/>
                </a:solidFill>
                <a:latin typeface="Helvetica Light"/>
                <a:ea typeface="Helvetica Light"/>
                <a:cs typeface="Helvetica Light"/>
                <a:sym typeface="Helvetica Light"/>
              </a:defRPr>
            </a:pPr>
            <a:r>
              <a:t>credit: </a:t>
            </a:r>
            <a:r>
              <a:rPr>
                <a:hlinkClick r:id="rId4" invalidUrl="" action="" tgtFrame="" tooltip="" history="1" highlightClick="0" endSnd="0"/>
              </a:rPr>
              <a:t>www.mostbeautifulthings.net</a:t>
            </a:r>
          </a:p>
        </p:txBody>
      </p:sp>
      <p:sp>
        <p:nvSpPr>
          <p:cNvPr id="296" name="Ecosystems?"/>
          <p:cNvSpPr txBox="1"/>
          <p:nvPr/>
        </p:nvSpPr>
        <p:spPr>
          <a:xfrm>
            <a:off x="10311955" y="179601"/>
            <a:ext cx="3760090" cy="837130"/>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600">
                <a:solidFill>
                  <a:srgbClr val="FFFFFF"/>
                </a:solidFill>
                <a:latin typeface="Helvetica Neue Medium"/>
                <a:ea typeface="Helvetica Neue Medium"/>
                <a:cs typeface="Helvetica Neue Medium"/>
                <a:sym typeface="Helvetica Neue Medium"/>
              </a:defRPr>
            </a:lvl1pPr>
          </a:lstStyle>
          <a:p>
            <a:pPr/>
            <a:r>
              <a:t>Ecosystems?</a:t>
            </a:r>
          </a:p>
        </p:txBody>
      </p:sp>
      <p:sp>
        <p:nvSpPr>
          <p:cNvPr id="297" name="driven by increased fitness…"/>
          <p:cNvSpPr txBox="1"/>
          <p:nvPr/>
        </p:nvSpPr>
        <p:spPr>
          <a:xfrm>
            <a:off x="19363061" y="3177571"/>
            <a:ext cx="4687317" cy="955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2800">
                <a:solidFill>
                  <a:srgbClr val="FFFFFF"/>
                </a:solidFill>
              </a:defRPr>
            </a:pPr>
            <a:r>
              <a:t>driven by increased fitness</a:t>
            </a:r>
          </a:p>
          <a:p>
            <a:pPr algn="l">
              <a:defRPr sz="2800">
                <a:solidFill>
                  <a:srgbClr val="FFFFFF"/>
                </a:solidFill>
              </a:defRPr>
            </a:pPr>
            <a:r>
              <a:t>~growth rates of populations</a:t>
            </a:r>
          </a:p>
        </p:txBody>
      </p:sp>
      <p:sp>
        <p:nvSpPr>
          <p:cNvPr id="298" name="A Jane Jacobs favorite"/>
          <p:cNvSpPr txBox="1"/>
          <p:nvPr/>
        </p:nvSpPr>
        <p:spPr>
          <a:xfrm>
            <a:off x="10375387" y="1140952"/>
            <a:ext cx="3309520"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rgbClr val="FFFFFF"/>
                </a:solidFill>
              </a:defRPr>
            </a:lvl1pPr>
          </a:lstStyle>
          <a:p>
            <a:pPr/>
            <a:r>
              <a:t>A Jane Jacobs favorite </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02" name="9781032108650.jpg" descr="9781032108650.jpg"/>
          <p:cNvPicPr>
            <a:picLocks noChangeAspect="1"/>
          </p:cNvPicPr>
          <p:nvPr/>
        </p:nvPicPr>
        <p:blipFill>
          <a:blip r:embed="rId3">
            <a:extLst/>
          </a:blip>
          <a:stretch>
            <a:fillRect/>
          </a:stretch>
        </p:blipFill>
        <p:spPr>
          <a:xfrm>
            <a:off x="923623" y="1633023"/>
            <a:ext cx="7247593" cy="10871389"/>
          </a:xfrm>
          <a:prstGeom prst="rect">
            <a:avLst/>
          </a:prstGeom>
          <a:ln w="12700">
            <a:miter lim="400000"/>
          </a:ln>
        </p:spPr>
      </p:pic>
      <p:sp>
        <p:nvSpPr>
          <p:cNvPr id="303" name="https://www.routledge.com/The-City-is-an-Ecosystem-Sustainable-Education-Policy-and-Practice/Mutnick-Cuonzo-Griffiths-Leslie-Shuttleworth/p/book/9781032108650"/>
          <p:cNvSpPr txBox="1"/>
          <p:nvPr/>
        </p:nvSpPr>
        <p:spPr>
          <a:xfrm>
            <a:off x="280279" y="12948639"/>
            <a:ext cx="2319253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https://www.routledge.com/The-City-is-an-Ecosystem-Sustainable-Education-Policy-and-Practice/Mutnick-Cuonzo-Griffiths-Leslie-Shuttleworth/p/book/9781032108650</a:t>
            </a:r>
          </a:p>
        </p:txBody>
      </p:sp>
      <p:sp>
        <p:nvSpPr>
          <p:cNvPr id="304" name="Ecosystems?"/>
          <p:cNvSpPr txBox="1"/>
          <p:nvPr/>
        </p:nvSpPr>
        <p:spPr>
          <a:xfrm>
            <a:off x="283052" y="351666"/>
            <a:ext cx="3760090" cy="837130"/>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600">
                <a:solidFill>
                  <a:srgbClr val="FFFFFF"/>
                </a:solidFill>
                <a:latin typeface="Helvetica Neue Medium"/>
                <a:ea typeface="Helvetica Neue Medium"/>
                <a:cs typeface="Helvetica Neue Medium"/>
                <a:sym typeface="Helvetica Neue Medium"/>
              </a:defRPr>
            </a:lvl1pPr>
          </a:lstStyle>
          <a:p>
            <a:pPr/>
            <a:r>
              <a:t>Ecosystems?</a:t>
            </a:r>
          </a:p>
        </p:txBody>
      </p:sp>
      <p:pic>
        <p:nvPicPr>
          <p:cNvPr id="305" name="Screen Shot 2022-10-25 at 9.46.43 AM.png" descr="Screen Shot 2022-10-25 at 9.46.43 AM.png"/>
          <p:cNvPicPr>
            <a:picLocks noChangeAspect="1"/>
          </p:cNvPicPr>
          <p:nvPr/>
        </p:nvPicPr>
        <p:blipFill>
          <a:blip r:embed="rId4">
            <a:extLst/>
          </a:blip>
          <a:stretch>
            <a:fillRect/>
          </a:stretch>
        </p:blipFill>
        <p:spPr>
          <a:xfrm>
            <a:off x="9078829" y="2038260"/>
            <a:ext cx="14204691" cy="7133982"/>
          </a:xfrm>
          <a:prstGeom prst="rect">
            <a:avLst/>
          </a:prstGeom>
          <a:ln w="12700">
            <a:miter lim="400000"/>
          </a:ln>
        </p:spPr>
      </p:pic>
      <p:sp>
        <p:nvSpPr>
          <p:cNvPr id="306" name="https://www.thenatureofcities.com/2017/06/30/cities-ecosystems-analogous-natural-ones-nature-infrastructure-people-thinking-cities-way-help-us-think-urban-design/"/>
          <p:cNvSpPr txBox="1"/>
          <p:nvPr/>
        </p:nvSpPr>
        <p:spPr>
          <a:xfrm>
            <a:off x="8504735" y="9085027"/>
            <a:ext cx="15352878" cy="32451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1600"/>
            </a:lvl1pPr>
          </a:lstStyle>
          <a:p>
            <a:pPr/>
            <a:r>
              <a:t>https://www.thenatureofcities.com/2017/06/30/cities-ecosystems-analogous-natural-ones-nature-infrastructure-people-thinking-cities-way-help-us-think-urban-design/</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10" name="SAR(Species-area_curve).gif" descr="SAR(Species-area_curve).gif"/>
          <p:cNvPicPr>
            <a:picLocks noChangeAspect="1"/>
          </p:cNvPicPr>
          <p:nvPr/>
        </p:nvPicPr>
        <p:blipFill>
          <a:blip r:embed="rId3">
            <a:extLst/>
          </a:blip>
          <a:stretch>
            <a:fillRect/>
          </a:stretch>
        </p:blipFill>
        <p:spPr>
          <a:xfrm>
            <a:off x="3865460" y="1928667"/>
            <a:ext cx="7822008" cy="10637931"/>
          </a:xfrm>
          <a:prstGeom prst="rect">
            <a:avLst/>
          </a:prstGeom>
          <a:ln w="12700">
            <a:miter lim="400000"/>
          </a:ln>
        </p:spPr>
      </p:pic>
      <p:sp>
        <p:nvSpPr>
          <p:cNvPr id="311" name="A law of diversity in nature"/>
          <p:cNvSpPr txBox="1"/>
          <p:nvPr/>
        </p:nvSpPr>
        <p:spPr>
          <a:xfrm>
            <a:off x="8756192" y="612573"/>
            <a:ext cx="6871616" cy="77510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4200">
                <a:solidFill>
                  <a:srgbClr val="FFFFFF"/>
                </a:solidFill>
              </a:defRPr>
            </a:lvl1pPr>
          </a:lstStyle>
          <a:p>
            <a:pPr/>
            <a:r>
              <a:t>A law of diversity in nature</a:t>
            </a:r>
          </a:p>
        </p:txBody>
      </p:sp>
      <p:sp>
        <p:nvSpPr>
          <p:cNvPr id="312" name="Species-Area Law"/>
          <p:cNvSpPr txBox="1"/>
          <p:nvPr/>
        </p:nvSpPr>
        <p:spPr>
          <a:xfrm>
            <a:off x="14965653" y="3056700"/>
            <a:ext cx="3346451" cy="601725"/>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Species-Area Law</a:t>
            </a:r>
          </a:p>
        </p:txBody>
      </p:sp>
      <p:sp>
        <p:nvSpPr>
          <p:cNvPr id="313" name="number of species vs. habitat area"/>
          <p:cNvSpPr txBox="1"/>
          <p:nvPr/>
        </p:nvSpPr>
        <p:spPr>
          <a:xfrm>
            <a:off x="14066234" y="6297156"/>
            <a:ext cx="5145292" cy="11216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b="1" sz="3200">
                <a:solidFill>
                  <a:srgbClr val="000000"/>
                </a:solidFill>
              </a:defRPr>
            </a:lvl1pPr>
          </a:lstStyle>
          <a:p>
            <a:pPr/>
            <a:r>
              <a:t>number of species vs. habitat area</a:t>
            </a:r>
          </a:p>
        </p:txBody>
      </p:sp>
      <p:sp>
        <p:nvSpPr>
          <p:cNvPr id="314" name="Equation"/>
          <p:cNvSpPr txBox="1"/>
          <p:nvPr/>
        </p:nvSpPr>
        <p:spPr>
          <a:xfrm>
            <a:off x="15660092" y="4908963"/>
            <a:ext cx="2551227" cy="52264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6000" i="1">
                      <a:solidFill>
                        <a:srgbClr val="000000"/>
                      </a:solidFill>
                      <a:latin typeface="Cambria Math" panose="02040503050406030204" pitchFamily="18" charset="0"/>
                    </a:rPr>
                    <m:t>D</m:t>
                  </m:r>
                  <m:r>
                    <a:rPr xmlns:a="http://schemas.openxmlformats.org/drawingml/2006/main" sz="6000" i="1">
                      <a:solidFill>
                        <a:srgbClr val="000000"/>
                      </a:solidFill>
                      <a:latin typeface="Cambria Math" panose="02040503050406030204" pitchFamily="18" charset="0"/>
                    </a:rPr>
                    <m:t>=</m:t>
                  </m:r>
                  <m:r>
                    <a:rPr xmlns:a="http://schemas.openxmlformats.org/drawingml/2006/main" sz="6000" i="1">
                      <a:solidFill>
                        <a:srgbClr val="000000"/>
                      </a:solidFill>
                      <a:latin typeface="Cambria Math" panose="02040503050406030204" pitchFamily="18" charset="0"/>
                    </a:rPr>
                    <m:t>c</m:t>
                  </m:r>
                  <m:sSup>
                    <m:e>
                      <m:r>
                        <a:rPr xmlns:a="http://schemas.openxmlformats.org/drawingml/2006/main" sz="6000" i="1">
                          <a:solidFill>
                            <a:srgbClr val="000000"/>
                          </a:solidFill>
                          <a:latin typeface="Cambria Math" panose="02040503050406030204" pitchFamily="18" charset="0"/>
                        </a:rPr>
                        <m:t>A</m:t>
                      </m:r>
                    </m:e>
                    <m:sup>
                      <m:r>
                        <a:rPr xmlns:a="http://schemas.openxmlformats.org/drawingml/2006/main" sz="6000" i="1">
                          <a:solidFill>
                            <a:srgbClr val="000000"/>
                          </a:solidFill>
                          <a:latin typeface="Cambria Math" panose="02040503050406030204" pitchFamily="18" charset="0"/>
                        </a:rPr>
                        <m:t>z</m:t>
                      </m:r>
                    </m:sup>
                  </m:sSup>
                </m:oMath>
              </m:oMathPara>
            </a14:m>
            <a:endParaRPr sz="6000"/>
          </a:p>
        </p:txBody>
      </p:sp>
      <p:sp>
        <p:nvSpPr>
          <p:cNvPr id="315" name="Equation"/>
          <p:cNvSpPr txBox="1"/>
          <p:nvPr/>
        </p:nvSpPr>
        <p:spPr>
          <a:xfrm>
            <a:off x="20027062" y="4886298"/>
            <a:ext cx="2243905" cy="56797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5900" i="1">
                      <a:solidFill>
                        <a:srgbClr val="000000"/>
                      </a:solidFill>
                      <a:latin typeface="Cambria Math" panose="02040503050406030204" pitchFamily="18" charset="0"/>
                    </a:rPr>
                    <m:t>z</m:t>
                  </m:r>
                  <m:r>
                    <a:rPr xmlns:a="http://schemas.openxmlformats.org/drawingml/2006/main" sz="5900" i="1">
                      <a:solidFill>
                        <a:srgbClr val="000000"/>
                      </a:solidFill>
                      <a:latin typeface="Cambria Math" panose="02040503050406030204" pitchFamily="18" charset="0"/>
                    </a:rPr>
                    <m:t>∼</m:t>
                  </m:r>
                  <m:r>
                    <a:rPr xmlns:a="http://schemas.openxmlformats.org/drawingml/2006/main" sz="5900" i="1">
                      <a:solidFill>
                        <a:srgbClr val="000000"/>
                      </a:solidFill>
                      <a:latin typeface="Cambria Math" panose="02040503050406030204" pitchFamily="18" charset="0"/>
                    </a:rPr>
                    <m:t>1</m:t>
                  </m:r>
                  <m:r>
                    <a:rPr xmlns:a="http://schemas.openxmlformats.org/drawingml/2006/main" sz="5900" i="1">
                      <a:solidFill>
                        <a:srgbClr val="000000"/>
                      </a:solidFill>
                      <a:latin typeface="Cambria Math" panose="02040503050406030204" pitchFamily="18" charset="0"/>
                    </a:rPr>
                    <m:t>/</m:t>
                  </m:r>
                  <m:r>
                    <a:rPr xmlns:a="http://schemas.openxmlformats.org/drawingml/2006/main" sz="5900" i="1">
                      <a:solidFill>
                        <a:srgbClr val="000000"/>
                      </a:solidFill>
                      <a:latin typeface="Cambria Math" panose="02040503050406030204" pitchFamily="18" charset="0"/>
                    </a:rPr>
                    <m:t>4</m:t>
                  </m:r>
                </m:oMath>
              </m:oMathPara>
            </a14:m>
            <a:endParaRPr sz="5900"/>
          </a:p>
        </p:txBody>
      </p:sp>
      <p:pic>
        <p:nvPicPr>
          <p:cNvPr id="316" name="Screen Shot 2018-10-22 at 11.47.04 PM.png" descr="Screen Shot 2018-10-22 at 11.47.04 PM.png"/>
          <p:cNvPicPr>
            <a:picLocks noChangeAspect="1"/>
          </p:cNvPicPr>
          <p:nvPr/>
        </p:nvPicPr>
        <p:blipFill>
          <a:blip r:embed="rId4">
            <a:extLst/>
          </a:blip>
          <a:stretch>
            <a:fillRect/>
          </a:stretch>
        </p:blipFill>
        <p:spPr>
          <a:xfrm>
            <a:off x="13359320" y="8274936"/>
            <a:ext cx="6983017" cy="4429126"/>
          </a:xfrm>
          <a:prstGeom prst="rect">
            <a:avLst/>
          </a:prstGeom>
          <a:ln w="12700">
            <a:miter lim="400000"/>
          </a:ln>
        </p:spPr>
      </p:pic>
      <p:sp>
        <p:nvSpPr>
          <p:cNvPr id="317" name="Equation"/>
          <p:cNvSpPr txBox="1"/>
          <p:nvPr/>
        </p:nvSpPr>
        <p:spPr>
          <a:xfrm>
            <a:off x="18301050" y="10928222"/>
            <a:ext cx="1442885" cy="32730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z</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0.29</m:t>
                  </m:r>
                </m:oMath>
              </m:oMathPara>
            </a14:m>
            <a:endParaRPr sz="3400"/>
          </a:p>
        </p:txBody>
      </p:sp>
      <p:sp>
        <p:nvSpPr>
          <p:cNvPr id="318" name="Browne and Peck 1996…"/>
          <p:cNvSpPr txBox="1"/>
          <p:nvPr/>
        </p:nvSpPr>
        <p:spPr>
          <a:xfrm>
            <a:off x="19988668" y="11169594"/>
            <a:ext cx="3198801" cy="82057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b="1" sz="2200">
                <a:solidFill>
                  <a:srgbClr val="000000"/>
                </a:solidFill>
              </a:defRPr>
            </a:pPr>
            <a:r>
              <a:t>Browne and Peck 1996</a:t>
            </a:r>
          </a:p>
          <a:p>
            <a:pPr algn="l" defTabSz="821531">
              <a:defRPr b="1" sz="2200">
                <a:solidFill>
                  <a:srgbClr val="000000"/>
                </a:solidFill>
              </a:defRPr>
            </a:pPr>
            <a:r>
              <a:t>credit: Louis J. Gross</a:t>
            </a:r>
          </a:p>
        </p:txBody>
      </p:sp>
      <p:sp>
        <p:nvSpPr>
          <p:cNvPr id="319" name="Cities show much greater diversity and much greater power density  (achievable by importing resources)"/>
          <p:cNvSpPr txBox="1"/>
          <p:nvPr/>
        </p:nvSpPr>
        <p:spPr>
          <a:xfrm>
            <a:off x="104430" y="12843638"/>
            <a:ext cx="18501488"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Cities show much greater diversity and much greater power density  (achievable by importing resources)</a:t>
            </a:r>
          </a:p>
        </p:txBody>
      </p:sp>
      <p:sp>
        <p:nvSpPr>
          <p:cNvPr id="320" name="Equation"/>
          <p:cNvSpPr txBox="1"/>
          <p:nvPr/>
        </p:nvSpPr>
        <p:spPr>
          <a:xfrm>
            <a:off x="20056856" y="12747823"/>
            <a:ext cx="3062422" cy="66635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6000" i="1">
                      <a:solidFill>
                        <a:srgbClr val="000000"/>
                      </a:solidFill>
                      <a:latin typeface="Cambria Math" panose="02040503050406030204" pitchFamily="18" charset="0"/>
                    </a:rPr>
                    <m:t>D</m:t>
                  </m:r>
                  <m:r>
                    <a:rPr xmlns:a="http://schemas.openxmlformats.org/drawingml/2006/main" sz="6000" i="1">
                      <a:solidFill>
                        <a:srgbClr val="000000"/>
                      </a:solidFill>
                      <a:latin typeface="Cambria Math" panose="02040503050406030204" pitchFamily="18" charset="0"/>
                    </a:rPr>
                    <m:t>=</m:t>
                  </m:r>
                  <m:r>
                    <a:rPr xmlns:a="http://schemas.openxmlformats.org/drawingml/2006/main" sz="6000" i="1">
                      <a:solidFill>
                        <a:srgbClr val="000000"/>
                      </a:solidFill>
                      <a:latin typeface="Cambria Math" panose="02040503050406030204" pitchFamily="18" charset="0"/>
                    </a:rPr>
                    <m:t>c</m:t>
                  </m:r>
                  <m:sSup>
                    <m:e>
                      <m:r>
                        <a:rPr xmlns:a="http://schemas.openxmlformats.org/drawingml/2006/main" sz="6000" i="1">
                          <a:solidFill>
                            <a:srgbClr val="000000"/>
                          </a:solidFill>
                          <a:latin typeface="Cambria Math" panose="02040503050406030204" pitchFamily="18" charset="0"/>
                        </a:rPr>
                        <m:t>N</m:t>
                      </m:r>
                    </m:e>
                    <m:sup>
                      <m:f>
                        <m:fPr>
                          <m:ctrlPr>
                            <a:rPr xmlns:a="http://schemas.openxmlformats.org/drawingml/2006/main" sz="6000" i="1">
                              <a:solidFill>
                                <a:srgbClr val="000000"/>
                              </a:solidFill>
                              <a:latin typeface="Cambria Math" panose="02040503050406030204" pitchFamily="18" charset="0"/>
                            </a:rPr>
                          </m:ctrlPr>
                          <m:type m:val="lin"/>
                        </m:fPr>
                        <m:num>
                          <m:r>
                            <a:rPr xmlns:a="http://schemas.openxmlformats.org/drawingml/2006/main" sz="6000" i="1">
                              <a:solidFill>
                                <a:srgbClr val="000000"/>
                              </a:solidFill>
                              <a:latin typeface="Cambria Math" panose="02040503050406030204" pitchFamily="18" charset="0"/>
                            </a:rPr>
                            <m:t>5</m:t>
                          </m:r>
                        </m:num>
                        <m:den>
                          <m:r>
                            <a:rPr xmlns:a="http://schemas.openxmlformats.org/drawingml/2006/main" sz="6000" i="1">
                              <a:solidFill>
                                <a:srgbClr val="000000"/>
                              </a:solidFill>
                              <a:latin typeface="Cambria Math" panose="02040503050406030204" pitchFamily="18" charset="0"/>
                            </a:rPr>
                            <m:t>6</m:t>
                          </m:r>
                        </m:den>
                      </m:f>
                    </m:sup>
                  </m:sSup>
                </m:oMath>
              </m:oMathPara>
            </a14:m>
            <a:endParaRPr sz="6000"/>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24" name="Screen Shot 2016-08-01 at 4.46.55 PM.png" descr="Screen Shot 2016-08-01 at 4.46.55 PM.png"/>
          <p:cNvPicPr>
            <a:picLocks noChangeAspect="1"/>
          </p:cNvPicPr>
          <p:nvPr/>
        </p:nvPicPr>
        <p:blipFill>
          <a:blip r:embed="rId3">
            <a:extLst/>
          </a:blip>
          <a:stretch>
            <a:fillRect/>
          </a:stretch>
        </p:blipFill>
        <p:spPr>
          <a:xfrm>
            <a:off x="7714502" y="2293027"/>
            <a:ext cx="9685719" cy="11512796"/>
          </a:xfrm>
          <a:prstGeom prst="rect">
            <a:avLst/>
          </a:prstGeom>
          <a:ln w="12700">
            <a:miter lim="400000"/>
          </a:ln>
        </p:spPr>
      </p:pic>
      <p:sp>
        <p:nvSpPr>
          <p:cNvPr id="325" name="Internet?"/>
          <p:cNvSpPr txBox="1"/>
          <p:nvPr/>
        </p:nvSpPr>
        <p:spPr>
          <a:xfrm>
            <a:off x="10724261" y="1025365"/>
            <a:ext cx="2935479" cy="961551"/>
          </a:xfrm>
          <a:prstGeom prst="rect">
            <a:avLst/>
          </a:prstGeom>
          <a:solidFill>
            <a:srgbClr val="60D93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5300">
                <a:solidFill>
                  <a:srgbClr val="FFFFFF"/>
                </a:solidFill>
                <a:latin typeface="Helvetica Neue Medium"/>
                <a:ea typeface="Helvetica Neue Medium"/>
                <a:cs typeface="Helvetica Neue Medium"/>
                <a:sym typeface="Helvetica Neue Medium"/>
              </a:defRPr>
            </a:lvl1pPr>
          </a:lstStyle>
          <a:p>
            <a:pPr/>
            <a:r>
              <a:t>Internet?</a:t>
            </a:r>
          </a:p>
        </p:txBody>
      </p:sp>
      <p:sp>
        <p:nvSpPr>
          <p:cNvPr id="326" name="Bettencourt, IEEE, 2014"/>
          <p:cNvSpPr txBox="1"/>
          <p:nvPr/>
        </p:nvSpPr>
        <p:spPr>
          <a:xfrm>
            <a:off x="17496170" y="13191728"/>
            <a:ext cx="3667253" cy="536576"/>
          </a:xfrm>
          <a:prstGeom prst="rect">
            <a:avLst/>
          </a:prstGeom>
          <a:solidFill>
            <a:srgbClr val="53585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600">
                <a:solidFill>
                  <a:srgbClr val="FFFFFF"/>
                </a:solidFill>
                <a:latin typeface="Helvetica Light"/>
                <a:ea typeface="Helvetica Light"/>
                <a:cs typeface="Helvetica Light"/>
                <a:sym typeface="Helvetica Light"/>
              </a:defRPr>
            </a:lvl1pPr>
          </a:lstStyle>
          <a:p>
            <a:pPr/>
            <a:r>
              <a:t>Bettencourt, IEEE, 2014</a:t>
            </a:r>
          </a:p>
        </p:txBody>
      </p:sp>
      <p:sp>
        <p:nvSpPr>
          <p:cNvPr id="327" name="closer to Metcalfe’s law"/>
          <p:cNvSpPr txBox="1"/>
          <p:nvPr/>
        </p:nvSpPr>
        <p:spPr>
          <a:xfrm>
            <a:off x="15967163" y="4383822"/>
            <a:ext cx="4736924" cy="626387"/>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closer to Metcalfe’s law</a:t>
            </a:r>
          </a:p>
        </p:txBody>
      </p:sp>
      <p:sp>
        <p:nvSpPr>
          <p:cNvPr id="328" name="There is no physical space on the internet…"/>
          <p:cNvSpPr txBox="1"/>
          <p:nvPr/>
        </p:nvSpPr>
        <p:spPr>
          <a:xfrm>
            <a:off x="17232691" y="5255799"/>
            <a:ext cx="6935610" cy="5111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700"/>
            </a:lvl1pPr>
          </a:lstStyle>
          <a:p>
            <a:pPr/>
            <a:r>
              <a:t>There is no physical space on the internet… </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Rectangle"/>
          <p:cNvSpPr/>
          <p:nvPr/>
        </p:nvSpPr>
        <p:spPr>
          <a:xfrm>
            <a:off x="1815703" y="-482204"/>
            <a:ext cx="18716626" cy="14269642"/>
          </a:xfrm>
          <a:prstGeom prst="rect">
            <a:avLst/>
          </a:prstGeom>
          <a:solidFill>
            <a:srgbClr val="000000"/>
          </a:solidFill>
          <a:ln w="25400">
            <a:solidFill>
              <a:srgbClr val="000000"/>
            </a:solidFill>
            <a:miter lim="400000"/>
          </a:ln>
        </p:spPr>
        <p:txBody>
          <a:bodyPr lIns="71437" tIns="71437" rIns="71437" bIns="71437" anchor="ctr"/>
          <a:lstStyle/>
          <a:p>
            <a:pPr defTabSz="821531">
              <a:defRPr sz="5000">
                <a:solidFill>
                  <a:srgbClr val="000000"/>
                </a:solidFill>
                <a:latin typeface="Helvetica Neue Light"/>
                <a:ea typeface="Helvetica Neue Light"/>
                <a:cs typeface="Helvetica Neue Light"/>
                <a:sym typeface="Helvetica Neue Light"/>
              </a:defRPr>
            </a:pPr>
          </a:p>
        </p:txBody>
      </p:sp>
      <p:sp>
        <p:nvSpPr>
          <p:cNvPr id="333" name="Rectangle"/>
          <p:cNvSpPr/>
          <p:nvPr/>
        </p:nvSpPr>
        <p:spPr>
          <a:xfrm>
            <a:off x="20318015" y="-285750"/>
            <a:ext cx="2018110" cy="14269641"/>
          </a:xfrm>
          <a:prstGeom prst="rect">
            <a:avLst/>
          </a:prstGeom>
          <a:solidFill>
            <a:srgbClr val="000000"/>
          </a:solidFill>
          <a:ln w="25400">
            <a:solidFill>
              <a:srgbClr val="000000"/>
            </a:solidFill>
            <a:miter lim="400000"/>
          </a:ln>
        </p:spPr>
        <p:txBody>
          <a:bodyPr lIns="71437" tIns="71437" rIns="71437" bIns="71437" anchor="ctr"/>
          <a:lstStyle/>
          <a:p>
            <a:pPr defTabSz="821531">
              <a:defRPr sz="5000">
                <a:solidFill>
                  <a:srgbClr val="000000"/>
                </a:solidFill>
                <a:latin typeface="Helvetica Neue Light"/>
                <a:ea typeface="Helvetica Neue Light"/>
                <a:cs typeface="Helvetica Neue Light"/>
                <a:sym typeface="Helvetica Neue Light"/>
              </a:defRPr>
            </a:pPr>
          </a:p>
        </p:txBody>
      </p:sp>
      <p:pic>
        <p:nvPicPr>
          <p:cNvPr id="334" name="NASASDO3041111111111.png" descr="NASASDO3041111111111.png"/>
          <p:cNvPicPr>
            <a:picLocks noChangeAspect="1"/>
          </p:cNvPicPr>
          <p:nvPr/>
        </p:nvPicPr>
        <p:blipFill>
          <a:blip r:embed="rId3">
            <a:extLst/>
          </a:blip>
          <a:stretch>
            <a:fillRect/>
          </a:stretch>
        </p:blipFill>
        <p:spPr>
          <a:xfrm>
            <a:off x="3838900" y="-1637971"/>
            <a:ext cx="16706197" cy="16706192"/>
          </a:xfrm>
          <a:prstGeom prst="rect">
            <a:avLst/>
          </a:prstGeom>
          <a:ln w="12700">
            <a:miter lim="400000"/>
          </a:ln>
        </p:spPr>
      </p:pic>
      <p:sp>
        <p:nvSpPr>
          <p:cNvPr id="335" name="NASA"/>
          <p:cNvSpPr txBox="1"/>
          <p:nvPr/>
        </p:nvSpPr>
        <p:spPr>
          <a:xfrm>
            <a:off x="19265393" y="12745243"/>
            <a:ext cx="2071688" cy="8636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b">
            <a:spAutoFit/>
          </a:bodyPr>
          <a:lstStyle>
            <a:lvl1pPr defTabSz="821531">
              <a:defRPr sz="4600">
                <a:solidFill>
                  <a:srgbClr val="424242"/>
                </a:solidFill>
                <a:latin typeface="Helvetica Neue Light"/>
                <a:ea typeface="Helvetica Neue Light"/>
                <a:cs typeface="Helvetica Neue Light"/>
                <a:sym typeface="Helvetica Neue Light"/>
              </a:defRPr>
            </a:lvl1pPr>
          </a:lstStyle>
          <a:p>
            <a:pPr/>
            <a:r>
              <a:t>NASA</a:t>
            </a:r>
          </a:p>
        </p:txBody>
      </p:sp>
      <p:sp>
        <p:nvSpPr>
          <p:cNvPr id="336" name="Stars?"/>
          <p:cNvSpPr txBox="1"/>
          <p:nvPr/>
        </p:nvSpPr>
        <p:spPr>
          <a:xfrm>
            <a:off x="2164956" y="407339"/>
            <a:ext cx="1618604" cy="7093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100">
                <a:solidFill>
                  <a:srgbClr val="FFFFFF"/>
                </a:solidFill>
              </a:defRPr>
            </a:lvl1pPr>
          </a:lstStyle>
          <a:p>
            <a:pPr/>
            <a:r>
              <a:t>Stars?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10" grpId="1" fill="hold">
                                  <p:stCondLst>
                                    <p:cond delay="0"/>
                                  </p:stCondLst>
                                  <p:iterate type="el" backwards="0">
                                    <p:tmAbs val="0"/>
                                  </p:iterate>
                                  <p:childTnLst>
                                    <p:set>
                                      <p:cBhvr>
                                        <p:cTn id="6" fill="hold"/>
                                        <p:tgtEl>
                                          <p:spTgt spid="334"/>
                                        </p:tgtEl>
                                        <p:attrNameLst>
                                          <p:attrName>style.visibility</p:attrName>
                                        </p:attrNameLst>
                                      </p:cBhvr>
                                      <p:to>
                                        <p:strVal val="visible"/>
                                      </p:to>
                                    </p:set>
                                    <p:animEffect filter="fade" transition="in">
                                      <p:cBhvr>
                                        <p:cTn id="7" dur="2000"/>
                                        <p:tgtEl>
                                          <p:spTgt spid="334"/>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10" grpId="2" fill="hold">
                                  <p:stCondLst>
                                    <p:cond delay="0"/>
                                  </p:stCondLst>
                                  <p:iterate type="el" backwards="0">
                                    <p:tmAbs val="0"/>
                                  </p:iterate>
                                  <p:childTnLst>
                                    <p:set>
                                      <p:cBhvr>
                                        <p:cTn id="11" fill="hold"/>
                                        <p:tgtEl>
                                          <p:spTgt spid="335"/>
                                        </p:tgtEl>
                                        <p:attrNameLst>
                                          <p:attrName>style.visibility</p:attrName>
                                        </p:attrNameLst>
                                      </p:cBhvr>
                                      <p:to>
                                        <p:strVal val="visible"/>
                                      </p:to>
                                    </p:set>
                                    <p:animEffect filter="fade" transition="in">
                                      <p:cBhvr>
                                        <p:cTn id="12" dur="1000"/>
                                        <p:tgtEl>
                                          <p:spTgt spid="33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34" grpId="1"/>
      <p:bldP build="whole" bldLvl="1" animBg="1" rev="0" advAuto="0" spid="335" grpId="2"/>
    </p:bldLst>
  </p:timing>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40" name="Screen Shot 2018-10-18 at 9.45.26 AM.png" descr="Screen Shot 2018-10-18 at 9.45.26 AM.png"/>
          <p:cNvPicPr>
            <a:picLocks noChangeAspect="1"/>
          </p:cNvPicPr>
          <p:nvPr/>
        </p:nvPicPr>
        <p:blipFill>
          <a:blip r:embed="rId3">
            <a:extLst/>
          </a:blip>
          <a:stretch>
            <a:fillRect/>
          </a:stretch>
        </p:blipFill>
        <p:spPr>
          <a:xfrm>
            <a:off x="549082" y="3197076"/>
            <a:ext cx="23285836" cy="6515662"/>
          </a:xfrm>
          <a:prstGeom prst="rect">
            <a:avLst/>
          </a:prstGeom>
          <a:ln w="12700">
            <a:miter lim="400000"/>
          </a:ln>
        </p:spPr>
      </p:pic>
      <p:sp>
        <p:nvSpPr>
          <p:cNvPr id="341" name="For Stars…"/>
          <p:cNvSpPr txBox="1"/>
          <p:nvPr/>
        </p:nvSpPr>
        <p:spPr>
          <a:xfrm>
            <a:off x="9363900" y="798850"/>
            <a:ext cx="5656200" cy="16169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For Stars </a:t>
            </a:r>
          </a:p>
          <a:p>
            <a:pPr defTabSz="821531">
              <a:defRPr b="1" sz="3200">
                <a:solidFill>
                  <a:srgbClr val="000000"/>
                </a:solidFill>
              </a:defRPr>
            </a:pPr>
          </a:p>
          <a:p>
            <a:pPr defTabSz="821531">
              <a:defRPr b="1" sz="3200">
                <a:solidFill>
                  <a:srgbClr val="000000"/>
                </a:solidFill>
              </a:defRPr>
            </a:pPr>
            <a:r>
              <a:t>Light is Superlinear on Mass</a:t>
            </a:r>
          </a:p>
        </p:txBody>
      </p:sp>
      <p:pic>
        <p:nvPicPr>
          <p:cNvPr id="342" name="Line Line" descr="Line Line"/>
          <p:cNvPicPr>
            <a:picLocks noChangeAspect="0"/>
          </p:cNvPicPr>
          <p:nvPr/>
        </p:nvPicPr>
        <p:blipFill>
          <a:blip r:embed="rId4">
            <a:extLst/>
          </a:blip>
          <a:stretch>
            <a:fillRect/>
          </a:stretch>
        </p:blipFill>
        <p:spPr>
          <a:xfrm>
            <a:off x="16141692" y="9697298"/>
            <a:ext cx="3462163" cy="101601"/>
          </a:xfrm>
          <a:prstGeom prst="rect">
            <a:avLst/>
          </a:prstGeom>
        </p:spPr>
      </p:pic>
      <p:sp>
        <p:nvSpPr>
          <p:cNvPr id="344" name="different exponents !"/>
          <p:cNvSpPr txBox="1"/>
          <p:nvPr/>
        </p:nvSpPr>
        <p:spPr>
          <a:xfrm>
            <a:off x="16950269" y="9973196"/>
            <a:ext cx="290413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different exponents !</a:t>
            </a:r>
          </a:p>
        </p:txBody>
      </p:sp>
      <p:sp>
        <p:nvSpPr>
          <p:cNvPr id="345" name="More massive stars burn brighter per unit mass, live shorter lives."/>
          <p:cNvSpPr txBox="1"/>
          <p:nvPr/>
        </p:nvSpPr>
        <p:spPr>
          <a:xfrm>
            <a:off x="5667819" y="12017206"/>
            <a:ext cx="13048362"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500"/>
            </a:lvl1pPr>
          </a:lstStyle>
          <a:p>
            <a:pPr/>
            <a:r>
              <a:t>More massive stars burn brighter per unit mass, live shorter lives.</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349" name="pasted-image-small.jpg" descr="pasted-image-small.jpg"/>
          <p:cNvPicPr>
            <a:picLocks noChangeAspect="1"/>
          </p:cNvPicPr>
          <p:nvPr/>
        </p:nvPicPr>
        <p:blipFill>
          <a:blip r:embed="rId3">
            <a:extLst/>
          </a:blip>
          <a:stretch>
            <a:fillRect/>
          </a:stretch>
        </p:blipFill>
        <p:spPr>
          <a:xfrm>
            <a:off x="1878757" y="-185543"/>
            <a:ext cx="25043706" cy="14087086"/>
          </a:xfrm>
          <a:prstGeom prst="rect">
            <a:avLst/>
          </a:prstGeom>
          <a:ln w="12700">
            <a:miter lim="400000"/>
          </a:ln>
        </p:spPr>
      </p:pic>
      <p:sp>
        <p:nvSpPr>
          <p:cNvPr id="350" name="credit: NASA 2012"/>
          <p:cNvSpPr/>
          <p:nvPr/>
        </p:nvSpPr>
        <p:spPr>
          <a:xfrm>
            <a:off x="18217426" y="13119100"/>
            <a:ext cx="3093898" cy="574676"/>
          </a:xfrm>
          <a:prstGeom prst="rect">
            <a:avLst/>
          </a:prstGeom>
          <a:gradFill>
            <a:gsLst>
              <a:gs pos="0">
                <a:srgbClr val="FBFBFB"/>
              </a:gs>
              <a:gs pos="100000">
                <a:srgbClr val="BEBEBE"/>
              </a:gs>
            </a:gsLst>
            <a:lin ang="5400000"/>
          </a:gradFill>
          <a:ln w="12700">
            <a:miter lim="400000"/>
          </a:ln>
          <a:effectLst>
            <a:outerShdw sx="100000" sy="100000" kx="0" ky="0" algn="b" rotWithShape="0" blurRad="50800" dist="25400" dir="5400000">
              <a:srgbClr val="000000">
                <a:alpha val="50000"/>
              </a:srgbClr>
            </a:outerShdw>
          </a:effectLst>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000000"/>
                </a:solidFill>
                <a:latin typeface="Helvetica Light"/>
                <a:ea typeface="Helvetica Light"/>
                <a:cs typeface="Helvetica Light"/>
                <a:sym typeface="Helvetica Light"/>
              </a:defRPr>
            </a:lvl1pPr>
          </a:lstStyle>
          <a:p>
            <a:pPr/>
            <a:r>
              <a:t>credit: NASA 2012</a:t>
            </a:r>
          </a:p>
        </p:txBody>
      </p:sp>
      <p:sp>
        <p:nvSpPr>
          <p:cNvPr id="351" name="networks that act “a bit” like stars"/>
          <p:cNvSpPr txBox="1"/>
          <p:nvPr/>
        </p:nvSpPr>
        <p:spPr>
          <a:xfrm>
            <a:off x="1850084" y="9724900"/>
            <a:ext cx="6241187" cy="5728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200">
                <a:solidFill>
                  <a:srgbClr val="D5D5D5"/>
                </a:solidFill>
              </a:defRPr>
            </a:lvl1pPr>
          </a:lstStyle>
          <a:p>
            <a:pPr/>
            <a:r>
              <a:t>networks that act “a bit” like stars</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5" name="Cities are…"/>
          <p:cNvSpPr txBox="1"/>
          <p:nvPr/>
        </p:nvSpPr>
        <p:spPr>
          <a:xfrm>
            <a:off x="8874410" y="1624627"/>
            <a:ext cx="6635180" cy="471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6000">
                <a:solidFill>
                  <a:srgbClr val="000000"/>
                </a:solidFill>
                <a:latin typeface="Helvetica Light"/>
                <a:ea typeface="Helvetica Light"/>
                <a:cs typeface="Helvetica Light"/>
                <a:sym typeface="Helvetica Light"/>
              </a:defRPr>
            </a:pPr>
            <a:r>
              <a:t>Cities are </a:t>
            </a:r>
          </a:p>
          <a:p>
            <a:pPr defTabSz="821531">
              <a:defRPr sz="6000">
                <a:solidFill>
                  <a:srgbClr val="000000"/>
                </a:solidFill>
                <a:latin typeface="Helvetica Light"/>
                <a:ea typeface="Helvetica Light"/>
                <a:cs typeface="Helvetica Light"/>
                <a:sym typeface="Helvetica Light"/>
              </a:defRPr>
            </a:pPr>
          </a:p>
          <a:p>
            <a:pPr defTabSz="821531">
              <a:defRPr sz="6000">
                <a:solidFill>
                  <a:srgbClr val="000000"/>
                </a:solidFill>
                <a:latin typeface="Helvetica Light"/>
                <a:ea typeface="Helvetica Light"/>
                <a:cs typeface="Helvetica Light"/>
                <a:sym typeface="Helvetica Light"/>
              </a:defRPr>
            </a:pPr>
            <a:r>
              <a:t>general-purpose </a:t>
            </a:r>
          </a:p>
          <a:p>
            <a:pPr defTabSz="821531">
              <a:defRPr sz="6000">
                <a:solidFill>
                  <a:srgbClr val="000000"/>
                </a:solidFill>
                <a:latin typeface="Helvetica Light"/>
                <a:ea typeface="Helvetica Light"/>
                <a:cs typeface="Helvetica Light"/>
                <a:sym typeface="Helvetica Light"/>
              </a:defRPr>
            </a:pPr>
          </a:p>
          <a:p>
            <a:pPr defTabSz="821531">
              <a:defRPr b="1" sz="6000">
                <a:solidFill>
                  <a:srgbClr val="000000"/>
                </a:solidFill>
                <a:latin typeface="Helvetica"/>
                <a:ea typeface="Helvetica"/>
                <a:cs typeface="Helvetica"/>
                <a:sym typeface="Helvetica"/>
              </a:defRPr>
            </a:pPr>
            <a:r>
              <a:t>“Social Reactors”</a:t>
            </a:r>
          </a:p>
        </p:txBody>
      </p:sp>
      <p:sp>
        <p:nvSpPr>
          <p:cNvPr id="356" name="They intensify and sustain rates of large scale social interactions of all kinds"/>
          <p:cNvSpPr txBox="1"/>
          <p:nvPr/>
        </p:nvSpPr>
        <p:spPr>
          <a:xfrm>
            <a:off x="4022947" y="8304522"/>
            <a:ext cx="16338106" cy="63480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500"/>
            </a:lvl1pPr>
          </a:lstStyle>
          <a:p>
            <a:pPr/>
            <a:r>
              <a:t>They intensify and sustain rates of large scale social interactions of all kinds </a:t>
            </a:r>
          </a:p>
        </p:txBody>
      </p:sp>
      <p:sp>
        <p:nvSpPr>
          <p:cNvPr id="357" name="What for? Who benefits? What about inequality?"/>
          <p:cNvSpPr txBox="1"/>
          <p:nvPr/>
        </p:nvSpPr>
        <p:spPr>
          <a:xfrm>
            <a:off x="7913026" y="11285194"/>
            <a:ext cx="8557947" cy="53541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2900">
                <a:solidFill>
                  <a:schemeClr val="accent5">
                    <a:hueOff val="-82419"/>
                    <a:satOff val="-9513"/>
                    <a:lumOff val="-16343"/>
                  </a:schemeClr>
                </a:solidFill>
              </a:defRPr>
            </a:lvl1pPr>
          </a:lstStyle>
          <a:p>
            <a:pPr/>
            <a:r>
              <a:t>What for? Who benefits? What about inequality?</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Four Principles of Urban Scaling Theory"/>
          <p:cNvSpPr txBox="1"/>
          <p:nvPr/>
        </p:nvSpPr>
        <p:spPr>
          <a:xfrm>
            <a:off x="8261337" y="1990666"/>
            <a:ext cx="7861326"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Four Principles of Urban Scaling Theory</a:t>
            </a:r>
          </a:p>
        </p:txBody>
      </p:sp>
      <p:sp>
        <p:nvSpPr>
          <p:cNvPr id="219" name="1) Cities are mixing populations over built space and time…"/>
          <p:cNvSpPr txBox="1"/>
          <p:nvPr/>
        </p:nvSpPr>
        <p:spPr>
          <a:xfrm>
            <a:off x="3569922" y="4956512"/>
            <a:ext cx="12813310" cy="45887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b="1" sz="3200">
                <a:solidFill>
                  <a:srgbClr val="000000"/>
                </a:solidFill>
              </a:defRPr>
            </a:pPr>
            <a:r>
              <a:t>1) Cities are mixing populations over built space and time</a:t>
            </a:r>
          </a:p>
          <a:p>
            <a:pPr algn="l" defTabSz="821531">
              <a:defRPr b="1" sz="3200">
                <a:solidFill>
                  <a:srgbClr val="000000"/>
                </a:solidFill>
              </a:defRPr>
            </a:pPr>
          </a:p>
          <a:p>
            <a:pPr algn="l" defTabSz="821531">
              <a:defRPr b="1" sz="3200">
                <a:solidFill>
                  <a:srgbClr val="000000"/>
                </a:solidFill>
              </a:defRPr>
            </a:pPr>
            <a:r>
              <a:t>2) City infrastructure as decentralized but hierarchical networks</a:t>
            </a:r>
          </a:p>
          <a:p>
            <a:pPr algn="l" defTabSz="821531">
              <a:defRPr b="1" sz="3200">
                <a:solidFill>
                  <a:srgbClr val="000000"/>
                </a:solidFill>
              </a:defRPr>
            </a:pPr>
          </a:p>
          <a:p>
            <a:pPr algn="l" defTabSz="821531">
              <a:defRPr b="1" sz="3200">
                <a:solidFill>
                  <a:srgbClr val="000000"/>
                </a:solidFill>
              </a:defRPr>
            </a:pPr>
            <a:r>
              <a:t>3) Personal effort is limited</a:t>
            </a:r>
          </a:p>
          <a:p>
            <a:pPr algn="l" defTabSz="821531">
              <a:defRPr b="1" sz="3200">
                <a:solidFill>
                  <a:srgbClr val="000000"/>
                </a:solidFill>
              </a:defRPr>
            </a:pPr>
          </a:p>
          <a:p>
            <a:pPr algn="l" defTabSz="821531">
              <a:defRPr b="1" sz="3200">
                <a:solidFill>
                  <a:srgbClr val="000000"/>
                </a:solidFill>
              </a:defRPr>
            </a:pPr>
            <a:r>
              <a:t>4) Socioeconomic products of cities are the result of interactions,</a:t>
            </a:r>
          </a:p>
          <a:p>
            <a:pPr lvl="6" indent="1371600" algn="l" defTabSz="821531">
              <a:defRPr b="1" sz="3200">
                <a:solidFill>
                  <a:srgbClr val="000000"/>
                </a:solidFill>
              </a:defRPr>
            </a:pPr>
            <a:r>
              <a:t>                                               </a:t>
            </a:r>
          </a:p>
          <a:p>
            <a:pPr lvl="6" indent="1371600" algn="l" defTabSz="821531">
              <a:defRPr b="1" sz="3200">
                <a:solidFill>
                  <a:srgbClr val="000000"/>
                </a:solidFill>
              </a:defRPr>
            </a:pPr>
            <a:r>
              <a:t>                                                            subject to spatial costs</a:t>
            </a:r>
          </a:p>
        </p:txBody>
      </p:sp>
      <p:sp>
        <p:nvSpPr>
          <p:cNvPr id="220" name="Jacobs"/>
          <p:cNvSpPr txBox="1"/>
          <p:nvPr/>
        </p:nvSpPr>
        <p:spPr>
          <a:xfrm>
            <a:off x="17982780" y="7973556"/>
            <a:ext cx="156294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Jacobs</a:t>
            </a:r>
          </a:p>
        </p:txBody>
      </p:sp>
      <p:sp>
        <p:nvSpPr>
          <p:cNvPr id="221" name="Park, Milgram"/>
          <p:cNvSpPr txBox="1"/>
          <p:nvPr/>
        </p:nvSpPr>
        <p:spPr>
          <a:xfrm>
            <a:off x="15582322" y="6937712"/>
            <a:ext cx="286341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Park, Milgram</a:t>
            </a:r>
          </a:p>
        </p:txBody>
      </p:sp>
      <p:sp>
        <p:nvSpPr>
          <p:cNvPr id="222" name="Jacobs, Wirth, Burgess"/>
          <p:cNvSpPr txBox="1"/>
          <p:nvPr/>
        </p:nvSpPr>
        <p:spPr>
          <a:xfrm>
            <a:off x="16445572" y="4835742"/>
            <a:ext cx="4637356"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Jacobs, Wirth, Burgess</a:t>
            </a:r>
          </a:p>
        </p:txBody>
      </p:sp>
      <p:sp>
        <p:nvSpPr>
          <p:cNvPr id="223" name="Alexander"/>
          <p:cNvSpPr txBox="1"/>
          <p:nvPr/>
        </p:nvSpPr>
        <p:spPr>
          <a:xfrm>
            <a:off x="18837259" y="5901869"/>
            <a:ext cx="210426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Alexander</a:t>
            </a:r>
          </a:p>
        </p:txBody>
      </p:sp>
      <p:sp>
        <p:nvSpPr>
          <p:cNvPr id="224" name="Alonso"/>
          <p:cNvSpPr txBox="1"/>
          <p:nvPr/>
        </p:nvSpPr>
        <p:spPr>
          <a:xfrm>
            <a:off x="18552699" y="9009400"/>
            <a:ext cx="149466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Alonso</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61" name="Screen Shot 2018-10-22 at 11.52.59 PM.jpg" descr="Screen Shot 2018-10-22 at 11.52.59 PM.jpg"/>
          <p:cNvPicPr>
            <a:picLocks noChangeAspect="1"/>
          </p:cNvPicPr>
          <p:nvPr/>
        </p:nvPicPr>
        <p:blipFill>
          <a:blip r:embed="rId3">
            <a:extLst/>
          </a:blip>
          <a:stretch>
            <a:fillRect/>
          </a:stretch>
        </p:blipFill>
        <p:spPr>
          <a:xfrm>
            <a:off x="2619234" y="39943"/>
            <a:ext cx="14962142" cy="12769943"/>
          </a:xfrm>
          <a:prstGeom prst="rect">
            <a:avLst/>
          </a:prstGeom>
          <a:ln w="12700">
            <a:miter lim="400000"/>
          </a:ln>
        </p:spPr>
      </p:pic>
      <p:pic>
        <p:nvPicPr>
          <p:cNvPr id="362" name="Screen Shot 2018-10-22 at 11.53.17 PM.png" descr="Screen Shot 2018-10-22 at 11.53.17 PM.png"/>
          <p:cNvPicPr>
            <a:picLocks noChangeAspect="1"/>
          </p:cNvPicPr>
          <p:nvPr/>
        </p:nvPicPr>
        <p:blipFill>
          <a:blip r:embed="rId4">
            <a:extLst/>
          </a:blip>
          <a:stretch>
            <a:fillRect/>
          </a:stretch>
        </p:blipFill>
        <p:spPr>
          <a:xfrm>
            <a:off x="2851456" y="12976440"/>
            <a:ext cx="3839767" cy="642938"/>
          </a:xfrm>
          <a:prstGeom prst="rect">
            <a:avLst/>
          </a:prstGeom>
          <a:ln w="12700">
            <a:miter lim="400000"/>
          </a:ln>
        </p:spPr>
      </p:pic>
      <p:sp>
        <p:nvSpPr>
          <p:cNvPr id="363" name="https://www.bloomberg.com/news/articles/2013-06-20/scientific-proof-that-cities-are-like-nothing-else-in-nature"/>
          <p:cNvSpPr txBox="1"/>
          <p:nvPr/>
        </p:nvSpPr>
        <p:spPr>
          <a:xfrm>
            <a:off x="8728830" y="13067226"/>
            <a:ext cx="15471344"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https://www.bloomberg.com/news/articles/2013-06-20/scientific-proof-that-cities-are-like-nothing-else-in-nature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Are cities like other complex systems?…"/>
          <p:cNvSpPr txBox="1"/>
          <p:nvPr>
            <p:ph type="title"/>
          </p:nvPr>
        </p:nvSpPr>
        <p:spPr>
          <a:xfrm>
            <a:off x="3851671" y="91430"/>
            <a:ext cx="16680658" cy="3286126"/>
          </a:xfrm>
          <a:prstGeom prst="rect">
            <a:avLst/>
          </a:prstGeom>
        </p:spPr>
        <p:txBody>
          <a:bodyPr/>
          <a:lstStyle/>
          <a:p>
            <a:pPr algn="ctr">
              <a:defRPr>
                <a:latin typeface="Helvetica"/>
                <a:ea typeface="Helvetica"/>
                <a:cs typeface="Helvetica"/>
                <a:sym typeface="Helvetica"/>
              </a:defRPr>
            </a:pPr>
            <a:r>
              <a:t>Are cities like </a:t>
            </a:r>
            <a:r>
              <a:rPr b="1" i="1"/>
              <a:t>other</a:t>
            </a:r>
            <a:r>
              <a:t> complex systems? </a:t>
            </a:r>
          </a:p>
          <a:p>
            <a:pPr algn="ctr">
              <a:defRPr sz="5200">
                <a:latin typeface="Helvetica"/>
                <a:ea typeface="Helvetica"/>
                <a:cs typeface="Helvetica"/>
                <a:sym typeface="Helvetica"/>
              </a:defRPr>
            </a:pPr>
            <a:r>
              <a:t>Or are they an entirely different thing? </a:t>
            </a:r>
          </a:p>
        </p:txBody>
      </p:sp>
      <p:sp>
        <p:nvSpPr>
          <p:cNvPr id="227" name="Cities are not organisms, any more than they are machines, and perhaps even less so. They do not grow or change of themselves, or reproduce or repair themselves. They are not autonomous entities, nor do they run through life cycles, or become infected. ["/>
          <p:cNvSpPr txBox="1"/>
          <p:nvPr/>
        </p:nvSpPr>
        <p:spPr>
          <a:xfrm>
            <a:off x="1006960" y="4597911"/>
            <a:ext cx="22370081" cy="669354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spcBef>
                <a:spcPts val="500"/>
              </a:spcBef>
              <a:defRPr sz="4100">
                <a:solidFill>
                  <a:srgbClr val="000000"/>
                </a:solidFill>
                <a:latin typeface="Calibri"/>
                <a:ea typeface="Calibri"/>
                <a:cs typeface="Calibri"/>
                <a:sym typeface="Calibri"/>
              </a:defRPr>
            </a:pPr>
            <a:r>
              <a:t>Cities are not </a:t>
            </a:r>
            <a:r>
              <a:rPr>
                <a:solidFill>
                  <a:schemeClr val="accent5">
                    <a:hueOff val="-82419"/>
                    <a:satOff val="-9513"/>
                    <a:lumOff val="-16343"/>
                  </a:schemeClr>
                </a:solidFill>
              </a:rPr>
              <a:t>organisms</a:t>
            </a:r>
            <a:r>
              <a:t>, any more than they are </a:t>
            </a:r>
            <a:r>
              <a:rPr>
                <a:solidFill>
                  <a:schemeClr val="accent5">
                    <a:hueOff val="-82419"/>
                    <a:satOff val="-9513"/>
                    <a:lumOff val="-16343"/>
                  </a:schemeClr>
                </a:solidFill>
              </a:rPr>
              <a:t>machines</a:t>
            </a:r>
            <a:r>
              <a:t>, and perhaps even less so. They do not grow or change of themselves, or reproduce or repair themselves. They are not autonomous entities, nor do they run through life cycles, or become infected. [...] </a:t>
            </a:r>
          </a:p>
          <a:p>
            <a:pPr algn="l" defTabSz="457200">
              <a:spcBef>
                <a:spcPts val="500"/>
              </a:spcBef>
              <a:defRPr sz="4100">
                <a:solidFill>
                  <a:srgbClr val="000000"/>
                </a:solidFill>
                <a:latin typeface="Calibri"/>
                <a:ea typeface="Calibri"/>
                <a:cs typeface="Calibri"/>
                <a:sym typeface="Calibri"/>
              </a:defRPr>
            </a:pPr>
          </a:p>
          <a:p>
            <a:pPr algn="l" defTabSz="457200">
              <a:spcBef>
                <a:spcPts val="500"/>
              </a:spcBef>
              <a:defRPr sz="4100">
                <a:solidFill>
                  <a:srgbClr val="000000"/>
                </a:solidFill>
                <a:latin typeface="Calibri"/>
                <a:ea typeface="Calibri"/>
                <a:cs typeface="Calibri"/>
                <a:sym typeface="Calibri"/>
              </a:defRPr>
            </a:pPr>
            <a:r>
              <a:t>But it is more difficult, and more important, to see the fundamental ineptness of the metaphor and how it leads us unthinkingly to cut out slums to prevent their “infectious” spread, to search for an optimum size, to block continuous growth, to separate uses, to struggle to maintain greenbelts, to suppress competing centers, to prevent “shapeless sprawl”, and so on. </a:t>
            </a:r>
          </a:p>
          <a:p>
            <a:pPr marL="0" indent="251460" algn="l" defTabSz="457200">
              <a:spcBef>
                <a:spcPts val="500"/>
              </a:spcBef>
              <a:buClr>
                <a:srgbClr val="737373"/>
              </a:buClr>
              <a:buSzPct val="100000"/>
              <a:buFont typeface="Helvetica"/>
              <a:buChar char="-"/>
              <a:defRPr sz="4100">
                <a:solidFill>
                  <a:srgbClr val="000000"/>
                </a:solidFill>
                <a:latin typeface="Calibri"/>
                <a:ea typeface="Calibri"/>
                <a:cs typeface="Calibri"/>
                <a:sym typeface="Calibri"/>
              </a:defRPr>
            </a:pPr>
          </a:p>
          <a:p>
            <a:pPr marL="0" indent="251460" algn="l" defTabSz="457200">
              <a:spcBef>
                <a:spcPts val="500"/>
              </a:spcBef>
              <a:buClr>
                <a:srgbClr val="737373"/>
              </a:buClr>
              <a:buSzPct val="100000"/>
              <a:buFont typeface="Helvetica"/>
              <a:buChar char="-"/>
              <a:defRPr sz="4100">
                <a:solidFill>
                  <a:srgbClr val="000000"/>
                </a:solidFill>
                <a:latin typeface="Calibri"/>
                <a:ea typeface="Calibri"/>
                <a:cs typeface="Calibri"/>
                <a:sym typeface="Calibri"/>
              </a:defRPr>
            </a:pPr>
            <a:r>
              <a:t>Kevin A. Lynch, Good City Form (1984).</a:t>
            </a:r>
            <a:r>
              <a:rPr sz="4000">
                <a:latin typeface="Helvetica"/>
                <a:ea typeface="Helvetica"/>
                <a:cs typeface="Helvetica"/>
                <a:sym typeface="Helvetica"/>
              </a:rPr>
              <a:t> </a:t>
            </a:r>
          </a:p>
        </p:txBody>
      </p:sp>
      <p:sp>
        <p:nvSpPr>
          <p:cNvPr id="228" name="Urban Metaphors"/>
          <p:cNvSpPr txBox="1"/>
          <p:nvPr/>
        </p:nvSpPr>
        <p:spPr>
          <a:xfrm>
            <a:off x="10070934" y="3381050"/>
            <a:ext cx="4242132" cy="6841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900"/>
            </a:lvl1pPr>
          </a:lstStyle>
          <a:p>
            <a:pPr/>
            <a:r>
              <a:t>Urban Metaphors</a:t>
            </a:r>
          </a:p>
        </p:txBody>
      </p:sp>
      <p:sp>
        <p:nvSpPr>
          <p:cNvPr id="229" name="This matters a lot actually !"/>
          <p:cNvSpPr txBox="1"/>
          <p:nvPr/>
        </p:nvSpPr>
        <p:spPr>
          <a:xfrm>
            <a:off x="9197797" y="12418926"/>
            <a:ext cx="5988406" cy="64713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600"/>
            </a:lvl1pPr>
          </a:lstStyle>
          <a:p>
            <a:pPr/>
            <a:r>
              <a:t>This matters a lot actually !</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Organisms and “vascular systems”"/>
          <p:cNvSpPr txBox="1"/>
          <p:nvPr/>
        </p:nvSpPr>
        <p:spPr>
          <a:xfrm>
            <a:off x="7687894" y="6491086"/>
            <a:ext cx="9008212" cy="7338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200"/>
            </a:lvl1pPr>
          </a:lstStyle>
          <a:p>
            <a:pPr/>
            <a:r>
              <a:t>Organisms and “vascular systems”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5" name="Screen Shot 2022-10-25 at 9.37.20 AM.jpg" descr="Screen Shot 2022-10-25 at 9.37.20 AM.jpg"/>
          <p:cNvPicPr>
            <a:picLocks noChangeAspect="1"/>
          </p:cNvPicPr>
          <p:nvPr/>
        </p:nvPicPr>
        <p:blipFill>
          <a:blip r:embed="rId3">
            <a:extLst/>
          </a:blip>
          <a:stretch>
            <a:fillRect/>
          </a:stretch>
        </p:blipFill>
        <p:spPr>
          <a:xfrm>
            <a:off x="5649727" y="193758"/>
            <a:ext cx="13084546" cy="12443581"/>
          </a:xfrm>
          <a:prstGeom prst="rect">
            <a:avLst/>
          </a:prstGeom>
          <a:ln w="12700">
            <a:miter lim="400000"/>
          </a:ln>
        </p:spPr>
      </p:pic>
      <p:sp>
        <p:nvSpPr>
          <p:cNvPr id="236" name="https://www.smartcitiesworld.net/news/news/huawei-unveils-smart-city-nervous-system-2305"/>
          <p:cNvSpPr txBox="1"/>
          <p:nvPr/>
        </p:nvSpPr>
        <p:spPr>
          <a:xfrm>
            <a:off x="11192979" y="13018285"/>
            <a:ext cx="12961011"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https://www.smartcitiesworld.net/news/news/huawei-unveils-smart-city-nervous-system-2305</a:t>
            </a:r>
          </a:p>
        </p:txBody>
      </p:sp>
      <p:pic>
        <p:nvPicPr>
          <p:cNvPr id="237" name="Oval Oval" descr="Oval Oval"/>
          <p:cNvPicPr>
            <a:picLocks noChangeAspect="0"/>
          </p:cNvPicPr>
          <p:nvPr/>
        </p:nvPicPr>
        <p:blipFill>
          <a:blip r:embed="rId4">
            <a:extLst/>
          </a:blip>
          <a:stretch>
            <a:fillRect/>
          </a:stretch>
        </p:blipFill>
        <p:spPr>
          <a:xfrm>
            <a:off x="12486720" y="2869393"/>
            <a:ext cx="5111348" cy="1646768"/>
          </a:xfrm>
          <a:prstGeom prst="rect">
            <a:avLst/>
          </a:prstGeom>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2" name="Image" descr="Image"/>
          <p:cNvPicPr>
            <a:picLocks noChangeAspect="1"/>
          </p:cNvPicPr>
          <p:nvPr/>
        </p:nvPicPr>
        <p:blipFill>
          <a:blip r:embed="rId3">
            <a:extLst/>
          </a:blip>
          <a:stretch>
            <a:fillRect/>
          </a:stretch>
        </p:blipFill>
        <p:spPr>
          <a:xfrm>
            <a:off x="3619500" y="0"/>
            <a:ext cx="17145000" cy="13716000"/>
          </a:xfrm>
          <a:prstGeom prst="rect">
            <a:avLst/>
          </a:prstGeom>
          <a:ln w="12700">
            <a:miter lim="400000"/>
          </a:ln>
        </p:spPr>
      </p:pic>
      <p:pic>
        <p:nvPicPr>
          <p:cNvPr id="243" name="Oval Oval" descr="Oval Oval"/>
          <p:cNvPicPr>
            <a:picLocks noChangeAspect="0"/>
          </p:cNvPicPr>
          <p:nvPr/>
        </p:nvPicPr>
        <p:blipFill>
          <a:blip r:embed="rId4">
            <a:extLst/>
          </a:blip>
          <a:stretch>
            <a:fillRect/>
          </a:stretch>
        </p:blipFill>
        <p:spPr>
          <a:xfrm>
            <a:off x="13334795" y="3305892"/>
            <a:ext cx="5850732" cy="1707933"/>
          </a:xfrm>
          <a:prstGeom prst="rect">
            <a:avLst/>
          </a:prstGeom>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8" name="Image" descr="Image"/>
          <p:cNvPicPr>
            <a:picLocks noChangeAspect="1"/>
          </p:cNvPicPr>
          <p:nvPr/>
        </p:nvPicPr>
        <p:blipFill>
          <a:blip r:embed="rId3">
            <a:extLst/>
          </a:blip>
          <a:stretch>
            <a:fillRect/>
          </a:stretch>
        </p:blipFill>
        <p:spPr>
          <a:xfrm rot="16198975">
            <a:off x="6534149" y="605544"/>
            <a:ext cx="11315701" cy="13716001"/>
          </a:xfrm>
          <a:prstGeom prst="rect">
            <a:avLst/>
          </a:prstGeom>
          <a:ln w="12700">
            <a:miter lim="400000"/>
          </a:ln>
        </p:spPr>
      </p:pic>
      <p:sp>
        <p:nvSpPr>
          <p:cNvPr id="249" name="credit: Royce Bair"/>
          <p:cNvSpPr txBox="1"/>
          <p:nvPr/>
        </p:nvSpPr>
        <p:spPr>
          <a:xfrm>
            <a:off x="18785395" y="13193712"/>
            <a:ext cx="2386585" cy="473076"/>
          </a:xfrm>
          <a:prstGeom prst="rect">
            <a:avLst/>
          </a:prstGeom>
          <a:solidFill>
            <a:srgbClr val="53585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200">
                <a:solidFill>
                  <a:srgbClr val="FFFFFF"/>
                </a:solidFill>
                <a:latin typeface="Helvetica Light"/>
                <a:ea typeface="Helvetica Light"/>
                <a:cs typeface="Helvetica Light"/>
                <a:sym typeface="Helvetica Light"/>
              </a:defRPr>
            </a:lvl1pPr>
          </a:lstStyle>
          <a:p>
            <a:pPr/>
            <a:r>
              <a:t>credit: Royce Bair</a:t>
            </a:r>
          </a:p>
        </p:txBody>
      </p:sp>
      <p:sp>
        <p:nvSpPr>
          <p:cNvPr id="250" name="Biological Organisms?"/>
          <p:cNvSpPr txBox="1"/>
          <p:nvPr/>
        </p:nvSpPr>
        <p:spPr>
          <a:xfrm>
            <a:off x="9346666" y="469698"/>
            <a:ext cx="5690668" cy="775104"/>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Biological Organisms?</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54" name="pasted-image-small.jpg" descr="pasted-image-small.jpg"/>
          <p:cNvPicPr>
            <a:picLocks noChangeAspect="1"/>
          </p:cNvPicPr>
          <p:nvPr/>
        </p:nvPicPr>
        <p:blipFill>
          <a:blip r:embed="rId3">
            <a:extLst/>
          </a:blip>
          <a:stretch>
            <a:fillRect/>
          </a:stretch>
        </p:blipFill>
        <p:spPr>
          <a:xfrm>
            <a:off x="3048000" y="-54191"/>
            <a:ext cx="18288000" cy="22865584"/>
          </a:xfrm>
          <a:prstGeom prst="rect">
            <a:avLst/>
          </a:prstGeom>
          <a:ln w="12700">
            <a:miter lim="400000"/>
          </a:ln>
        </p:spPr>
      </p:pic>
      <p:sp>
        <p:nvSpPr>
          <p:cNvPr id="255" name="credit: NASA"/>
          <p:cNvSpPr txBox="1"/>
          <p:nvPr/>
        </p:nvSpPr>
        <p:spPr>
          <a:xfrm>
            <a:off x="3124555" y="13157609"/>
            <a:ext cx="1911529" cy="511176"/>
          </a:xfrm>
          <a:prstGeom prst="rect">
            <a:avLst/>
          </a:prstGeom>
          <a:solidFill>
            <a:srgbClr val="53585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a:solidFill>
                  <a:srgbClr val="FFFFFF"/>
                </a:solidFill>
                <a:latin typeface="Helvetica Light"/>
                <a:ea typeface="Helvetica Light"/>
                <a:cs typeface="Helvetica Light"/>
                <a:sym typeface="Helvetica Light"/>
              </a:defRPr>
            </a:lvl1pPr>
          </a:lstStyle>
          <a:p>
            <a:pPr/>
            <a:r>
              <a:t>credit: NASA</a:t>
            </a:r>
          </a:p>
        </p:txBody>
      </p:sp>
      <p:sp>
        <p:nvSpPr>
          <p:cNvPr id="256" name="River Networks?"/>
          <p:cNvSpPr txBox="1"/>
          <p:nvPr/>
        </p:nvSpPr>
        <p:spPr>
          <a:xfrm>
            <a:off x="15603391" y="732883"/>
            <a:ext cx="3821406" cy="713077"/>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800">
                <a:solidFill>
                  <a:srgbClr val="FFFFFF"/>
                </a:solidFill>
                <a:latin typeface="Helvetica Neue Medium"/>
                <a:ea typeface="Helvetica Neue Medium"/>
                <a:cs typeface="Helvetica Neue Medium"/>
                <a:sym typeface="Helvetica Neue Medium"/>
              </a:defRPr>
            </a:lvl1pPr>
          </a:lstStyle>
          <a:p>
            <a:pPr/>
            <a:r>
              <a:t>River Networks?</a:t>
            </a:r>
          </a:p>
        </p:txBody>
      </p:sp>
      <p:sp>
        <p:nvSpPr>
          <p:cNvPr id="257" name="similar to vascular systems of plants and animals"/>
          <p:cNvSpPr txBox="1"/>
          <p:nvPr/>
        </p:nvSpPr>
        <p:spPr>
          <a:xfrm>
            <a:off x="13257845" y="1589494"/>
            <a:ext cx="7886650" cy="5234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800">
                <a:solidFill>
                  <a:srgbClr val="FFFFFF"/>
                </a:solidFill>
              </a:defRPr>
            </a:lvl1pPr>
          </a:lstStyle>
          <a:p>
            <a:pPr/>
            <a:r>
              <a:t>similar to vascular systems of plants and animals</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9" presetID="15" grpId="1" fill="hold">
                                  <p:stCondLst>
                                    <p:cond delay="0"/>
                                  </p:stCondLst>
                                  <p:iterate type="el" backwards="0">
                                    <p:tmAbs val="0"/>
                                  </p:iterate>
                                  <p:childTnLst>
                                    <p:set>
                                      <p:cBhvr>
                                        <p:cTn id="6" fill="hold"/>
                                        <p:tgtEl>
                                          <p:spTgt spid="254"/>
                                        </p:tgtEl>
                                        <p:attrNameLst>
                                          <p:attrName>style.visibility</p:attrName>
                                        </p:attrNameLst>
                                      </p:cBhvr>
                                      <p:to>
                                        <p:strVal val="visible"/>
                                      </p:to>
                                    </p:set>
                                    <p:anim calcmode="lin" valueType="num">
                                      <p:cBhvr>
                                        <p:cTn id="7" dur="1000" fill="hold"/>
                                        <p:tgtEl>
                                          <p:spTgt spid="254"/>
                                        </p:tgtEl>
                                        <p:attrNameLst>
                                          <p:attrName>ppt_w</p:attrName>
                                        </p:attrNameLst>
                                      </p:cBhvr>
                                      <p:tavLst>
                                        <p:tav tm="0">
                                          <p:val>
                                            <p:fltVal val="0"/>
                                          </p:val>
                                        </p:tav>
                                        <p:tav tm="100000">
                                          <p:val>
                                            <p:strVal val="#ppt_w"/>
                                          </p:val>
                                        </p:tav>
                                      </p:tavLst>
                                    </p:anim>
                                    <p:anim calcmode="lin" valueType="num">
                                      <p:cBhvr>
                                        <p:cTn id="8" dur="1000" fill="hold"/>
                                        <p:tgtEl>
                                          <p:spTgt spid="254"/>
                                        </p:tgtEl>
                                        <p:attrNameLst>
                                          <p:attrName>ppt_h</p:attrName>
                                        </p:attrNameLst>
                                      </p:cBhvr>
                                      <p:tavLst>
                                        <p:tav tm="0">
                                          <p:val>
                                            <p:fltVal val="0"/>
                                          </p:val>
                                        </p:tav>
                                        <p:tav tm="100000">
                                          <p:val>
                                            <p:strVal val="#ppt_h"/>
                                          </p:val>
                                        </p:tav>
                                      </p:tavLst>
                                    </p:anim>
                                    <p:anim calcmode="lin" valueType="num">
                                      <p:cBhvr>
                                        <p:cTn id="9" dur="1000" fill="hold"/>
                                        <p:tgtEl>
                                          <p:spTgt spid="254"/>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254"/>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4" grpId="1"/>
    </p:bld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1" name="Image" descr="Image"/>
          <p:cNvPicPr>
            <a:picLocks noChangeAspect="1"/>
          </p:cNvPicPr>
          <p:nvPr/>
        </p:nvPicPr>
        <p:blipFill>
          <a:blip r:embed="rId3">
            <a:extLst/>
          </a:blip>
          <a:stretch>
            <a:fillRect/>
          </a:stretch>
        </p:blipFill>
        <p:spPr>
          <a:xfrm>
            <a:off x="5270326" y="2195196"/>
            <a:ext cx="13843348" cy="9325608"/>
          </a:xfrm>
          <a:prstGeom prst="rect">
            <a:avLst/>
          </a:prstGeom>
          <a:ln w="12700">
            <a:miter lim="400000"/>
          </a:ln>
        </p:spPr>
      </p:pic>
      <p:sp>
        <p:nvSpPr>
          <p:cNvPr id="262" name="Energy/time ~ Mass 3/4"/>
          <p:cNvSpPr txBox="1"/>
          <p:nvPr/>
        </p:nvSpPr>
        <p:spPr>
          <a:xfrm>
            <a:off x="8987366" y="11959082"/>
            <a:ext cx="6409268" cy="8864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5000">
                <a:solidFill>
                  <a:srgbClr val="FF2600"/>
                </a:solidFill>
                <a:latin typeface="Helvetica Neue Light"/>
                <a:ea typeface="Helvetica Neue Light"/>
                <a:cs typeface="Helvetica Neue Light"/>
                <a:sym typeface="Helvetica Neue Light"/>
              </a:defRPr>
            </a:pPr>
            <a:r>
              <a:t>Energy/time ~ Mass </a:t>
            </a:r>
            <a:r>
              <a:rPr baseline="31999"/>
              <a:t>3/4</a:t>
            </a:r>
          </a:p>
        </p:txBody>
      </p:sp>
      <p:sp>
        <p:nvSpPr>
          <p:cNvPr id="263" name="Kleiber’s Law"/>
          <p:cNvSpPr txBox="1"/>
          <p:nvPr/>
        </p:nvSpPr>
        <p:spPr>
          <a:xfrm>
            <a:off x="7499328" y="2382003"/>
            <a:ext cx="3754756" cy="8864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Neue Light"/>
                <a:ea typeface="Helvetica Neue Light"/>
                <a:cs typeface="Helvetica Neue Light"/>
                <a:sym typeface="Helvetica Neue Light"/>
              </a:defRPr>
            </a:lvl1pPr>
          </a:lstStyle>
          <a:p>
            <a:pPr/>
            <a:r>
              <a:t>Kleiber’s Law</a:t>
            </a:r>
          </a:p>
        </p:txBody>
      </p:sp>
      <p:sp>
        <p:nvSpPr>
          <p:cNvPr id="264" name="West, Brown, Enquist 1997, …"/>
          <p:cNvSpPr txBox="1"/>
          <p:nvPr/>
        </p:nvSpPr>
        <p:spPr>
          <a:xfrm>
            <a:off x="19260151" y="13040915"/>
            <a:ext cx="5308601" cy="6000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000000"/>
                </a:solidFill>
                <a:latin typeface="Helvetica Light"/>
                <a:ea typeface="Helvetica Light"/>
                <a:cs typeface="Helvetica Light"/>
                <a:sym typeface="Helvetica Light"/>
              </a:defRPr>
            </a:lvl1pPr>
          </a:lstStyle>
          <a:p>
            <a:pPr/>
            <a:r>
              <a:t>West, Brown, Enquist 1997, …</a:t>
            </a:r>
          </a:p>
        </p:txBody>
      </p:sp>
      <p:sp>
        <p:nvSpPr>
          <p:cNvPr id="265" name="The Energy Use of Biological Organisms"/>
          <p:cNvSpPr txBox="1"/>
          <p:nvPr/>
        </p:nvSpPr>
        <p:spPr>
          <a:xfrm>
            <a:off x="7737640" y="444868"/>
            <a:ext cx="8908720" cy="65958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800"/>
            </a:lvl1pPr>
          </a:lstStyle>
          <a:p>
            <a:pPr/>
            <a:r>
              <a:t>The Energy Use of Biological Organisms </a:t>
            </a:r>
          </a:p>
        </p:txBody>
      </p:sp>
      <p:sp>
        <p:nvSpPr>
          <p:cNvPr id="266" name="Power  or Metabolism"/>
          <p:cNvSpPr txBox="1"/>
          <p:nvPr/>
        </p:nvSpPr>
        <p:spPr>
          <a:xfrm>
            <a:off x="8558395" y="12886044"/>
            <a:ext cx="4103117" cy="5728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200"/>
            </a:lvl1pPr>
          </a:lstStyle>
          <a:p>
            <a:pPr/>
            <a:r>
              <a:t>Power  or Metabolism</a:t>
            </a:r>
          </a:p>
        </p:txBody>
      </p:sp>
      <p:sp>
        <p:nvSpPr>
          <p:cNvPr id="267" name="sublinear"/>
          <p:cNvSpPr txBox="1"/>
          <p:nvPr/>
        </p:nvSpPr>
        <p:spPr>
          <a:xfrm>
            <a:off x="16121463" y="12109754"/>
            <a:ext cx="1830935"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sublinear</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